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31"/>
  </p:notesMasterIdLst>
  <p:sldIdLst>
    <p:sldId id="256" r:id="rId2"/>
    <p:sldId id="303" r:id="rId3"/>
    <p:sldId id="304" r:id="rId4"/>
    <p:sldId id="305" r:id="rId5"/>
    <p:sldId id="306" r:id="rId6"/>
    <p:sldId id="307" r:id="rId7"/>
    <p:sldId id="308" r:id="rId8"/>
    <p:sldId id="309" r:id="rId9"/>
    <p:sldId id="310" r:id="rId10"/>
    <p:sldId id="311" r:id="rId11"/>
    <p:sldId id="312" r:id="rId12"/>
    <p:sldId id="313" r:id="rId13"/>
    <p:sldId id="314" r:id="rId14"/>
    <p:sldId id="315" r:id="rId15"/>
    <p:sldId id="316" r:id="rId16"/>
    <p:sldId id="317" r:id="rId17"/>
    <p:sldId id="318" r:id="rId18"/>
    <p:sldId id="319" r:id="rId19"/>
    <p:sldId id="320" r:id="rId20"/>
    <p:sldId id="321" r:id="rId21"/>
    <p:sldId id="322" r:id="rId22"/>
    <p:sldId id="323" r:id="rId23"/>
    <p:sldId id="324" r:id="rId24"/>
    <p:sldId id="325" r:id="rId25"/>
    <p:sldId id="326" r:id="rId26"/>
    <p:sldId id="327" r:id="rId27"/>
    <p:sldId id="328" r:id="rId28"/>
    <p:sldId id="329" r:id="rId29"/>
    <p:sldId id="330" r:id="rId3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93" autoAdjust="0"/>
    <p:restoredTop sz="94660"/>
  </p:normalViewPr>
  <p:slideViewPr>
    <p:cSldViewPr>
      <p:cViewPr varScale="1">
        <p:scale>
          <a:sx n="112" d="100"/>
          <a:sy n="112" d="100"/>
        </p:scale>
        <p:origin x="-888" y="-78"/>
      </p:cViewPr>
      <p:guideLst>
        <p:guide orient="horz" pos="2160"/>
        <p:guide pos="2880"/>
      </p:guideLst>
    </p:cSldViewPr>
  </p:slideViewPr>
  <p:notesTextViewPr>
    <p:cViewPr>
      <p:scale>
        <a:sx n="100" d="100"/>
        <a:sy n="100" d="100"/>
      </p:scale>
      <p:origin x="0" y="0"/>
    </p:cViewPr>
  </p:notesTextViewPr>
  <p:notesViewPr>
    <p:cSldViewPr>
      <p:cViewPr varScale="1">
        <p:scale>
          <a:sx n="92" d="100"/>
          <a:sy n="92" d="100"/>
        </p:scale>
        <p:origin x="-376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3/13/2014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229561097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8E471D7-5BA7-4651-AC81-7E1AC9D3C403}" type="slidenum">
              <a:rPr lang="en-CA" smtClean="0"/>
              <a:pPr>
                <a:defRPr/>
              </a:pPr>
              <a:t>10</a:t>
            </a:fld>
            <a:endParaRPr lang="en-C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505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61642B5-1FB8-4B8B-A221-EEDB270FB24E}" type="slidenum">
              <a:rPr lang="en-CA" smtClean="0"/>
              <a:pPr>
                <a:defRPr/>
              </a:pPr>
              <a:t>11</a:t>
            </a:fld>
            <a:endParaRPr lang="en-C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608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5FC4F8E-BEE3-44C9-99B9-85AF60EA9890}" type="slidenum">
              <a:rPr lang="en-CA" smtClean="0"/>
              <a:pPr>
                <a:defRPr/>
              </a:pPr>
              <a:t>12</a:t>
            </a:fld>
            <a:endParaRPr lang="en-C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710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34E2AB3C-BED8-4FCC-8991-7D923F49B895}" type="slidenum">
              <a:rPr lang="en-CA" smtClean="0"/>
              <a:pPr>
                <a:defRPr/>
              </a:pPr>
              <a:t>13</a:t>
            </a:fld>
            <a:endParaRPr lang="en-CA"/>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81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2EE39B6-5CEA-4785-B2D5-7AA18DF9E615}" type="slidenum">
              <a:rPr lang="en-CA" smtClean="0"/>
              <a:pPr>
                <a:defRPr/>
              </a:pPr>
              <a:t>14</a:t>
            </a:fld>
            <a:endParaRPr lang="en-CA"/>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91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AAD8236B-4A57-464E-9BF8-3771911AA036}" type="slidenum">
              <a:rPr lang="en-CA" smtClean="0"/>
              <a:pPr>
                <a:defRPr/>
              </a:pPr>
              <a:t>15</a:t>
            </a:fld>
            <a:endParaRPr lang="en-CA"/>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D8E9B9A-9F6B-4AE3-8D75-BE8E72E2AABF}" type="slidenum">
              <a:rPr lang="en-CA" smtClean="0"/>
              <a:pPr>
                <a:defRPr/>
              </a:pPr>
              <a:t>16</a:t>
            </a:fld>
            <a:endParaRPr lang="en-CA"/>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A66D766-669B-456E-B931-3836C4D84B41}" type="slidenum">
              <a:rPr lang="en-CA" smtClean="0"/>
              <a:pPr>
                <a:defRPr/>
              </a:pPr>
              <a:t>17</a:t>
            </a:fld>
            <a:endParaRPr lang="en-CA"/>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4D9D3B6-1F88-472F-A0F2-B81E61ECFCDA}" type="slidenum">
              <a:rPr lang="en-CA" smtClean="0"/>
              <a:pPr>
                <a:defRPr/>
              </a:pPr>
              <a:t>18</a:t>
            </a:fld>
            <a:endParaRPr lang="en-CA"/>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325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CAA4234-9DDF-421A-8F48-2F9692B358D7}" type="slidenum">
              <a:rPr lang="en-CA" smtClean="0"/>
              <a:pPr>
                <a:defRPr/>
              </a:pPr>
              <a:t>19</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CA976E7-5A33-461B-B0D0-98E70698C69F}" type="slidenum">
              <a:rPr lang="en-CA" smtClean="0"/>
              <a:pPr>
                <a:defRPr/>
              </a:pPr>
              <a:t>2</a:t>
            </a:fld>
            <a:endParaRPr lang="en-CA"/>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3DB296F-9D3B-4A1F-BF51-E91CE29E3622}" type="slidenum">
              <a:rPr lang="en-CA" smtClean="0"/>
              <a:pPr>
                <a:defRPr/>
              </a:pPr>
              <a:t>20</a:t>
            </a:fld>
            <a:endParaRPr lang="en-CA"/>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50E4D4A-2297-43B0-B415-F17C0AA010A0}" type="slidenum">
              <a:rPr lang="en-CA" smtClean="0"/>
              <a:pPr>
                <a:defRPr/>
              </a:pPr>
              <a:t>21</a:t>
            </a:fld>
            <a:endParaRPr lang="en-CA"/>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580169C-CE85-4956-AD06-1B1385857A78}" type="slidenum">
              <a:rPr lang="en-CA" smtClean="0"/>
              <a:pPr>
                <a:defRPr/>
              </a:pPr>
              <a:t>22</a:t>
            </a:fld>
            <a:endParaRPr lang="en-CA"/>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D16946C-B3E7-47ED-9410-91E71A14FCB5}" type="slidenum">
              <a:rPr lang="en-CA" smtClean="0"/>
              <a:pPr>
                <a:defRPr/>
              </a:pPr>
              <a:t>23</a:t>
            </a:fld>
            <a:endParaRPr lang="en-CA"/>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19E2246-0836-41DB-97F0-7B68201133DE}" type="slidenum">
              <a:rPr lang="en-CA" smtClean="0"/>
              <a:pPr>
                <a:defRPr/>
              </a:pPr>
              <a:t>24</a:t>
            </a:fld>
            <a:endParaRPr lang="en-CA"/>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020CB23E-3599-4178-A8CF-A5717B144876}" type="slidenum">
              <a:rPr lang="en-CA" smtClean="0"/>
              <a:pPr>
                <a:defRPr/>
              </a:pPr>
              <a:t>25</a:t>
            </a:fld>
            <a:endParaRPr lang="en-CA"/>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9E0423A-E321-4C91-81CC-10F6FFA13F1A}" type="slidenum">
              <a:rPr lang="en-CA" smtClean="0"/>
              <a:pPr>
                <a:defRPr/>
              </a:pPr>
              <a:t>27</a:t>
            </a:fld>
            <a:endParaRPr lang="en-CA"/>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9D14F46-2453-4A4B-9172-4978101FDA97}" type="slidenum">
              <a:rPr lang="en-CA" smtClean="0"/>
              <a:pPr>
                <a:defRPr/>
              </a:pPr>
              <a:t>28</a:t>
            </a:fld>
            <a:endParaRPr lang="en-CA"/>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29</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3FB2773-B455-4460-809E-66745284B2EF}" type="slidenum">
              <a:rPr lang="en-CA" smtClean="0"/>
              <a:pPr>
                <a:defRPr/>
              </a:pPr>
              <a:t>3</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A73219B-0D37-46D9-BEA2-A3192F52ED17}" type="slidenum">
              <a:rPr lang="en-CA" smtClean="0"/>
              <a:pPr>
                <a:defRPr/>
              </a:pPr>
              <a:t>4</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F92E48B-8039-41E6-AA97-9ACE0D31215E}" type="slidenum">
              <a:rPr lang="en-CA" smtClean="0"/>
              <a:pPr>
                <a:defRPr/>
              </a:pPr>
              <a:t>5</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F2F849E5-717F-47E2-BC2C-7E6A30A8080D}" type="slidenum">
              <a:rPr lang="en-CA" smtClean="0"/>
              <a:pPr>
                <a:defRPr/>
              </a:pPr>
              <a:t>6</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07A4E0D-3455-4657-8198-7AA2C878D12C}" type="slidenum">
              <a:rPr lang="en-CA" smtClean="0"/>
              <a:pPr>
                <a:defRPr/>
              </a:pPr>
              <a:t>7</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2C623740-C153-420E-82BD-EC682F59FFBF}" type="slidenum">
              <a:rPr lang="en-CA" smtClean="0"/>
              <a:pPr>
                <a:defRPr/>
              </a:pPr>
              <a:t>8</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76B97401-58F9-4623-B40E-FF410433F8B6}" type="slidenum">
              <a:rPr lang="en-CA" smtClean="0"/>
              <a:pPr>
                <a:defRPr/>
              </a:pPr>
              <a:t>9</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Radix sort</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CA"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sldNum="0"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539552" y="2558504"/>
            <a:ext cx="8280920" cy="769441"/>
          </a:xfrm>
          <a:prstGeom prst="rect">
            <a:avLst/>
          </a:prstGeom>
          <a:noFill/>
          <a:ln w="9525">
            <a:noFill/>
            <a:miter lim="800000"/>
            <a:headEnd/>
            <a:tailEnd/>
          </a:ln>
          <a:effectLst>
            <a:outerShdw blurRad="50800" dist="25400" dir="2700000" algn="tl" rotWithShape="0">
              <a:prstClr val="black"/>
            </a:outerShdw>
          </a:effectLst>
        </p:spPr>
        <p:txBody>
          <a:bodyPr wrap="square" anchor="ctr">
            <a:spAutoFit/>
          </a:bodyPr>
          <a:lstStyle/>
          <a:p>
            <a:pPr algn="ctr" fontAlgn="auto">
              <a:spcBef>
                <a:spcPts val="0"/>
              </a:spcBef>
              <a:spcAft>
                <a:spcPts val="0"/>
              </a:spcAft>
              <a:defRPr/>
            </a:pPr>
            <a:r>
              <a:rPr lang="en-CA" sz="4400" dirty="0" smtClean="0">
                <a:solidFill>
                  <a:schemeClr val="bg1"/>
                </a:solidFill>
                <a:latin typeface="Arial" pitchFamily="34" charset="0"/>
                <a:cs typeface="Arial" pitchFamily="34" charset="0"/>
              </a:rPr>
              <a:t>Radix sort</a:t>
            </a:r>
            <a:endParaRPr lang="en-US" sz="4400" dirty="0">
              <a:solidFill>
                <a:schemeClr val="bg1"/>
              </a:solidFill>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ltLang="en-US" smtClean="0">
                <a:latin typeface="Arial" charset="0"/>
                <a:cs typeface="Arial" charset="0"/>
              </a:rPr>
              <a:t>Example 1</a:t>
            </a:r>
          </a:p>
        </p:txBody>
      </p:sp>
      <p:sp>
        <p:nvSpPr>
          <p:cNvPr id="1331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Push according to the 3</a:t>
            </a:r>
            <a:r>
              <a:rPr lang="en-US" altLang="en-US" baseline="30000" smtClean="0">
                <a:latin typeface="Arial" charset="0"/>
                <a:cs typeface="Arial" charset="0"/>
              </a:rPr>
              <a:t>rd</a:t>
            </a:r>
            <a:r>
              <a:rPr lang="en-US" altLang="en-US" smtClean="0">
                <a:latin typeface="Arial" charset="0"/>
                <a:cs typeface="Arial" charset="0"/>
              </a:rPr>
              <a:t> digit:</a:t>
            </a:r>
          </a:p>
          <a:p>
            <a:pPr>
              <a:buFontTx/>
              <a:buNone/>
            </a:pPr>
            <a:r>
              <a:rPr lang="en-US" altLang="en-US" smtClean="0">
                <a:latin typeface="Arial" charset="0"/>
                <a:cs typeface="Arial" charset="0"/>
              </a:rPr>
              <a:t>		  086  198  466  709  973  981  374  766  473  342</a:t>
            </a: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r>
              <a:rPr lang="en-US" altLang="en-US" smtClean="0">
                <a:latin typeface="Arial" charset="0"/>
                <a:cs typeface="Arial" charset="0"/>
              </a:rPr>
              <a:t>	</a:t>
            </a: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r>
              <a:rPr lang="en-US" altLang="en-US" smtClean="0">
                <a:latin typeface="Arial" charset="0"/>
                <a:cs typeface="Arial" charset="0"/>
              </a:rPr>
              <a:t>	and dequeue: 98</a:t>
            </a:r>
            <a:r>
              <a:rPr lang="en-US" altLang="en-US" b="1" smtClean="0">
                <a:latin typeface="Arial" charset="0"/>
                <a:cs typeface="Arial" charset="0"/>
              </a:rPr>
              <a:t>1</a:t>
            </a:r>
            <a:r>
              <a:rPr lang="en-US" altLang="en-US" smtClean="0">
                <a:latin typeface="Arial" charset="0"/>
                <a:cs typeface="Arial" charset="0"/>
              </a:rPr>
              <a:t>  34</a:t>
            </a:r>
            <a:r>
              <a:rPr lang="en-US" altLang="en-US" b="1" smtClean="0">
                <a:latin typeface="Arial" charset="0"/>
                <a:cs typeface="Arial" charset="0"/>
              </a:rPr>
              <a:t>2</a:t>
            </a:r>
            <a:r>
              <a:rPr lang="en-US" altLang="en-US" smtClean="0">
                <a:latin typeface="Arial" charset="0"/>
                <a:cs typeface="Arial" charset="0"/>
              </a:rPr>
              <a:t>  97</a:t>
            </a:r>
            <a:r>
              <a:rPr lang="en-US" altLang="en-US" b="1" smtClean="0">
                <a:latin typeface="Arial" charset="0"/>
                <a:cs typeface="Arial" charset="0"/>
              </a:rPr>
              <a:t>3</a:t>
            </a:r>
            <a:r>
              <a:rPr lang="en-US" altLang="en-US" smtClean="0">
                <a:latin typeface="Arial" charset="0"/>
                <a:cs typeface="Arial" charset="0"/>
              </a:rPr>
              <a:t>  47</a:t>
            </a:r>
            <a:r>
              <a:rPr lang="en-US" altLang="en-US" b="1" smtClean="0">
                <a:latin typeface="Arial" charset="0"/>
                <a:cs typeface="Arial" charset="0"/>
              </a:rPr>
              <a:t>3</a:t>
            </a:r>
            <a:r>
              <a:rPr lang="en-US" altLang="en-US" smtClean="0">
                <a:latin typeface="Arial" charset="0"/>
                <a:cs typeface="Arial" charset="0"/>
              </a:rPr>
              <a:t>  37</a:t>
            </a:r>
            <a:r>
              <a:rPr lang="en-US" altLang="en-US" b="1" smtClean="0">
                <a:latin typeface="Arial" charset="0"/>
                <a:cs typeface="Arial" charset="0"/>
              </a:rPr>
              <a:t>4</a:t>
            </a:r>
            <a:r>
              <a:rPr lang="en-US" altLang="en-US" smtClean="0">
                <a:latin typeface="Arial" charset="0"/>
                <a:cs typeface="Arial" charset="0"/>
              </a:rPr>
              <a:t>  08</a:t>
            </a:r>
            <a:r>
              <a:rPr lang="en-US" altLang="en-US" b="1" smtClean="0">
                <a:latin typeface="Arial" charset="0"/>
                <a:cs typeface="Arial" charset="0"/>
              </a:rPr>
              <a:t>6 </a:t>
            </a:r>
            <a:r>
              <a:rPr lang="en-US" altLang="en-US" smtClean="0">
                <a:latin typeface="Arial" charset="0"/>
                <a:cs typeface="Arial" charset="0"/>
              </a:rPr>
              <a:t> 46</a:t>
            </a:r>
            <a:r>
              <a:rPr lang="en-US" altLang="en-US" b="1" smtClean="0">
                <a:latin typeface="Arial" charset="0"/>
                <a:cs typeface="Arial" charset="0"/>
              </a:rPr>
              <a:t>6</a:t>
            </a:r>
            <a:r>
              <a:rPr lang="en-US" altLang="en-US" smtClean="0">
                <a:latin typeface="Arial" charset="0"/>
                <a:cs typeface="Arial" charset="0"/>
              </a:rPr>
              <a:t>  76</a:t>
            </a:r>
            <a:r>
              <a:rPr lang="en-US" altLang="en-US" b="1" smtClean="0">
                <a:latin typeface="Arial" charset="0"/>
                <a:cs typeface="Arial" charset="0"/>
              </a:rPr>
              <a:t>6 </a:t>
            </a:r>
            <a:r>
              <a:rPr lang="en-US" altLang="en-US" smtClean="0">
                <a:latin typeface="Arial" charset="0"/>
                <a:cs typeface="Arial" charset="0"/>
              </a:rPr>
              <a:t> 19</a:t>
            </a:r>
            <a:r>
              <a:rPr lang="en-US" altLang="en-US" b="1" smtClean="0">
                <a:latin typeface="Arial" charset="0"/>
                <a:cs typeface="Arial" charset="0"/>
              </a:rPr>
              <a:t>8 </a:t>
            </a:r>
            <a:r>
              <a:rPr lang="en-US" altLang="en-US" smtClean="0">
                <a:latin typeface="Arial" charset="0"/>
                <a:cs typeface="Arial" charset="0"/>
              </a:rPr>
              <a:t> 70</a:t>
            </a:r>
            <a:r>
              <a:rPr lang="en-US" altLang="en-US" b="1" smtClean="0">
                <a:latin typeface="Arial" charset="0"/>
                <a:cs typeface="Arial" charset="0"/>
              </a:rPr>
              <a:t>9</a:t>
            </a:r>
          </a:p>
        </p:txBody>
      </p:sp>
      <p:graphicFrame>
        <p:nvGraphicFramePr>
          <p:cNvPr id="217161" name="Group 73"/>
          <p:cNvGraphicFramePr>
            <a:graphicFrameLocks noGrp="1"/>
          </p:cNvGraphicFramePr>
          <p:nvPr>
            <p:extLst>
              <p:ext uri="{D42A27DB-BD31-4B8C-83A1-F6EECF244321}">
                <p14:modId xmlns:p14="http://schemas.microsoft.com/office/powerpoint/2010/main" val="3227850806"/>
              </p:ext>
            </p:extLst>
          </p:nvPr>
        </p:nvGraphicFramePr>
        <p:xfrm>
          <a:off x="1619250" y="2397125"/>
          <a:ext cx="5591175" cy="3048000"/>
        </p:xfrm>
        <a:graphic>
          <a:graphicData uri="http://schemas.openxmlformats.org/drawingml/2006/table">
            <a:tbl>
              <a:tblPr/>
              <a:tblGrid>
                <a:gridCol w="714375"/>
                <a:gridCol w="1219200"/>
                <a:gridCol w="1219200"/>
                <a:gridCol w="1219200"/>
                <a:gridCol w="1219200"/>
              </a:tblGrid>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chemeClr val="tx1"/>
                          </a:solidFill>
                          <a:effectLst/>
                          <a:latin typeface="Arial" charset="0"/>
                        </a:rPr>
                        <a:t>0</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663300"/>
                          </a:solidFill>
                          <a:effectLst/>
                          <a:latin typeface="Arial" charset="0"/>
                        </a:rPr>
                        <a:t>1</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98</a:t>
                      </a:r>
                      <a:r>
                        <a:rPr kumimoji="0" lang="en-US" sz="1400" b="1" i="0" u="none" strike="noStrike" cap="none" normalizeH="0" baseline="0" dirty="0" smtClean="0">
                          <a:ln>
                            <a:noFill/>
                          </a:ln>
                          <a:solidFill>
                            <a:srgbClr val="663300"/>
                          </a:solidFill>
                          <a:effectLst/>
                          <a:latin typeface="Arial" charset="0"/>
                        </a:rPr>
                        <a:t>1</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FF0000"/>
                          </a:solidFill>
                          <a:effectLst/>
                          <a:latin typeface="Arial" charset="0"/>
                        </a:rPr>
                        <a:t>2</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34</a:t>
                      </a:r>
                      <a:r>
                        <a:rPr kumimoji="0" lang="en-US" sz="1400" b="1" i="0" u="none" strike="noStrike" cap="none" normalizeH="0" baseline="0" dirty="0" smtClean="0">
                          <a:ln>
                            <a:noFill/>
                          </a:ln>
                          <a:solidFill>
                            <a:srgbClr val="FF0000"/>
                          </a:solidFill>
                          <a:effectLst/>
                          <a:latin typeface="Arial" charset="0"/>
                        </a:rPr>
                        <a:t>2</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FF9933"/>
                          </a:solidFill>
                          <a:effectLst/>
                          <a:latin typeface="Arial" charset="0"/>
                        </a:rPr>
                        <a:t>3</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97</a:t>
                      </a:r>
                      <a:r>
                        <a:rPr kumimoji="0" lang="en-US" sz="1400" b="1" i="0" u="none" strike="noStrike" cap="none" normalizeH="0" baseline="0" dirty="0" smtClean="0">
                          <a:ln>
                            <a:noFill/>
                          </a:ln>
                          <a:solidFill>
                            <a:srgbClr val="FF9933"/>
                          </a:solidFill>
                          <a:effectLst/>
                          <a:latin typeface="Arial" charset="0"/>
                        </a:rPr>
                        <a:t>3</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47</a:t>
                      </a:r>
                      <a:r>
                        <a:rPr kumimoji="0" lang="en-US" sz="1400" b="1" i="0" u="none" strike="noStrike" cap="none" normalizeH="0" baseline="0" dirty="0" smtClean="0">
                          <a:ln>
                            <a:noFill/>
                          </a:ln>
                          <a:solidFill>
                            <a:srgbClr val="FF9933"/>
                          </a:solidFill>
                          <a:effectLst/>
                          <a:latin typeface="Arial" charset="0"/>
                        </a:rPr>
                        <a:t>3</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FFCC00"/>
                          </a:solidFill>
                          <a:effectLst/>
                          <a:latin typeface="Arial" charset="0"/>
                        </a:rPr>
                        <a:t>4</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37</a:t>
                      </a:r>
                      <a:r>
                        <a:rPr kumimoji="0" lang="en-US" sz="1400" b="1" i="0" u="none" strike="noStrike" cap="none" normalizeH="0" baseline="0" dirty="0" smtClean="0">
                          <a:ln>
                            <a:noFill/>
                          </a:ln>
                          <a:solidFill>
                            <a:srgbClr val="FFCC00"/>
                          </a:solidFill>
                          <a:effectLst/>
                          <a:latin typeface="Arial" charset="0"/>
                        </a:rPr>
                        <a:t>4</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008000"/>
                          </a:solidFill>
                          <a:effectLst/>
                          <a:latin typeface="Arial" charset="0"/>
                        </a:rPr>
                        <a:t>5</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00B0F0"/>
                          </a:solidFill>
                          <a:effectLst/>
                          <a:latin typeface="Arial" charset="0"/>
                        </a:rPr>
                        <a:t>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08</a:t>
                      </a:r>
                      <a:r>
                        <a:rPr kumimoji="0" lang="en-US" sz="1400" b="1" i="0" u="none" strike="noStrike" cap="none" normalizeH="0" baseline="0" dirty="0" smtClean="0">
                          <a:ln>
                            <a:noFill/>
                          </a:ln>
                          <a:solidFill>
                            <a:srgbClr val="00B0F0"/>
                          </a:solidFill>
                          <a:effectLst/>
                          <a:latin typeface="Arial" charset="0"/>
                        </a:rPr>
                        <a:t>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46</a:t>
                      </a:r>
                      <a:r>
                        <a:rPr kumimoji="0" lang="en-US" sz="1400" b="1" i="0" u="none" strike="noStrike" cap="none" normalizeH="0" baseline="0" dirty="0" smtClean="0">
                          <a:ln>
                            <a:noFill/>
                          </a:ln>
                          <a:solidFill>
                            <a:srgbClr val="00B0F0"/>
                          </a:solidFill>
                          <a:effectLst/>
                          <a:latin typeface="Arial" charset="0"/>
                        </a:rPr>
                        <a:t>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76</a:t>
                      </a:r>
                      <a:r>
                        <a:rPr kumimoji="0" lang="en-US" sz="1400" b="1" i="0" u="none" strike="noStrike" cap="none" normalizeH="0" baseline="0" dirty="0" smtClean="0">
                          <a:ln>
                            <a:noFill/>
                          </a:ln>
                          <a:solidFill>
                            <a:srgbClr val="00B0F0"/>
                          </a:solidFill>
                          <a:effectLst/>
                          <a:latin typeface="Arial" charset="0"/>
                        </a:rPr>
                        <a:t>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FF33CC"/>
                          </a:solidFill>
                          <a:effectLst/>
                          <a:latin typeface="Arial" charset="0"/>
                        </a:rPr>
                        <a:t>7</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4D4D4D"/>
                          </a:solidFill>
                          <a:effectLst/>
                          <a:latin typeface="Arial" charset="0"/>
                        </a:rPr>
                        <a:t>8</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19</a:t>
                      </a:r>
                      <a:r>
                        <a:rPr kumimoji="0" lang="en-US" sz="1400" b="1" i="0" u="none" strike="noStrike" cap="none" normalizeH="0" baseline="0" dirty="0" smtClean="0">
                          <a:ln>
                            <a:noFill/>
                          </a:ln>
                          <a:solidFill>
                            <a:srgbClr val="4D4D4D"/>
                          </a:solidFill>
                          <a:effectLst/>
                          <a:latin typeface="Arial" charset="0"/>
                        </a:rPr>
                        <a:t>8</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969696"/>
                          </a:solidFill>
                          <a:effectLst/>
                          <a:latin typeface="Arial" charset="0"/>
                        </a:rPr>
                        <a:t>9</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70</a:t>
                      </a:r>
                      <a:r>
                        <a:rPr kumimoji="0" lang="en-US" sz="1400" b="1" i="0" u="none" strike="noStrike" cap="none" normalizeH="0" baseline="0" dirty="0" smtClean="0">
                          <a:ln>
                            <a:noFill/>
                          </a:ln>
                          <a:solidFill>
                            <a:srgbClr val="969696"/>
                          </a:solidFill>
                          <a:effectLst/>
                          <a:latin typeface="Arial" charset="0"/>
                        </a:rPr>
                        <a:t>9</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0176565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altLang="en-US" smtClean="0">
                <a:latin typeface="Arial" charset="0"/>
                <a:cs typeface="Arial" charset="0"/>
              </a:rPr>
              <a:t>Example 1</a:t>
            </a:r>
          </a:p>
        </p:txBody>
      </p:sp>
      <p:sp>
        <p:nvSpPr>
          <p:cNvPr id="1433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Enqueue according to the 2</a:t>
            </a:r>
            <a:r>
              <a:rPr lang="en-US" altLang="en-US" baseline="30000" smtClean="0">
                <a:latin typeface="Arial" charset="0"/>
                <a:cs typeface="Arial" charset="0"/>
              </a:rPr>
              <a:t>nd</a:t>
            </a:r>
            <a:r>
              <a:rPr lang="en-US" altLang="en-US" smtClean="0">
                <a:latin typeface="Arial" charset="0"/>
                <a:cs typeface="Arial" charset="0"/>
              </a:rPr>
              <a:t> digit:</a:t>
            </a:r>
          </a:p>
          <a:p>
            <a:pPr>
              <a:buFontTx/>
              <a:buNone/>
            </a:pPr>
            <a:r>
              <a:rPr lang="en-US" altLang="en-US" smtClean="0">
                <a:latin typeface="Arial" charset="0"/>
                <a:cs typeface="Arial" charset="0"/>
              </a:rPr>
              <a:t>		  981  342  973  473  374  086  466  766  198  709</a:t>
            </a: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r>
              <a:rPr lang="en-US" altLang="en-US" smtClean="0">
                <a:latin typeface="Arial" charset="0"/>
                <a:cs typeface="Arial" charset="0"/>
              </a:rPr>
              <a:t>	</a:t>
            </a: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r>
              <a:rPr lang="en-US" altLang="en-US" smtClean="0">
                <a:latin typeface="Arial" charset="0"/>
                <a:cs typeface="Arial" charset="0"/>
              </a:rPr>
              <a:t>	and dequeue: 7</a:t>
            </a:r>
            <a:r>
              <a:rPr lang="en-US" altLang="en-US" b="1" smtClean="0">
                <a:latin typeface="Arial" charset="0"/>
                <a:cs typeface="Arial" charset="0"/>
              </a:rPr>
              <a:t>0</a:t>
            </a:r>
            <a:r>
              <a:rPr lang="en-US" altLang="en-US" smtClean="0">
                <a:latin typeface="Arial" charset="0"/>
                <a:cs typeface="Arial" charset="0"/>
              </a:rPr>
              <a:t>9  3</a:t>
            </a:r>
            <a:r>
              <a:rPr lang="en-US" altLang="en-US" b="1" smtClean="0">
                <a:latin typeface="Arial" charset="0"/>
                <a:cs typeface="Arial" charset="0"/>
              </a:rPr>
              <a:t>4</a:t>
            </a:r>
            <a:r>
              <a:rPr lang="en-US" altLang="en-US" smtClean="0">
                <a:latin typeface="Arial" charset="0"/>
                <a:cs typeface="Arial" charset="0"/>
              </a:rPr>
              <a:t>2  4</a:t>
            </a:r>
            <a:r>
              <a:rPr lang="en-US" altLang="en-US" b="1" smtClean="0">
                <a:latin typeface="Arial" charset="0"/>
                <a:cs typeface="Arial" charset="0"/>
              </a:rPr>
              <a:t>6</a:t>
            </a:r>
            <a:r>
              <a:rPr lang="en-US" altLang="en-US" smtClean="0">
                <a:latin typeface="Arial" charset="0"/>
                <a:cs typeface="Arial" charset="0"/>
              </a:rPr>
              <a:t>6  7</a:t>
            </a:r>
            <a:r>
              <a:rPr lang="en-US" altLang="en-US" b="1" smtClean="0">
                <a:latin typeface="Arial" charset="0"/>
                <a:cs typeface="Arial" charset="0"/>
              </a:rPr>
              <a:t>6</a:t>
            </a:r>
            <a:r>
              <a:rPr lang="en-US" altLang="en-US" smtClean="0">
                <a:latin typeface="Arial" charset="0"/>
                <a:cs typeface="Arial" charset="0"/>
              </a:rPr>
              <a:t>6  9</a:t>
            </a:r>
            <a:r>
              <a:rPr lang="en-US" altLang="en-US" b="1" smtClean="0">
                <a:latin typeface="Arial" charset="0"/>
                <a:cs typeface="Arial" charset="0"/>
              </a:rPr>
              <a:t>7</a:t>
            </a:r>
            <a:r>
              <a:rPr lang="en-US" altLang="en-US" smtClean="0">
                <a:latin typeface="Arial" charset="0"/>
                <a:cs typeface="Arial" charset="0"/>
              </a:rPr>
              <a:t>3  4</a:t>
            </a:r>
            <a:r>
              <a:rPr lang="en-US" altLang="en-US" b="1" smtClean="0">
                <a:latin typeface="Arial" charset="0"/>
                <a:cs typeface="Arial" charset="0"/>
              </a:rPr>
              <a:t>7</a:t>
            </a:r>
            <a:r>
              <a:rPr lang="en-US" altLang="en-US" smtClean="0">
                <a:latin typeface="Arial" charset="0"/>
                <a:cs typeface="Arial" charset="0"/>
              </a:rPr>
              <a:t>3  3</a:t>
            </a:r>
            <a:r>
              <a:rPr lang="en-US" altLang="en-US" b="1" smtClean="0">
                <a:latin typeface="Arial" charset="0"/>
                <a:cs typeface="Arial" charset="0"/>
              </a:rPr>
              <a:t>7</a:t>
            </a:r>
            <a:r>
              <a:rPr lang="en-US" altLang="en-US" smtClean="0">
                <a:latin typeface="Arial" charset="0"/>
                <a:cs typeface="Arial" charset="0"/>
              </a:rPr>
              <a:t>4  9</a:t>
            </a:r>
            <a:r>
              <a:rPr lang="en-US" altLang="en-US" b="1" smtClean="0">
                <a:latin typeface="Arial" charset="0"/>
                <a:cs typeface="Arial" charset="0"/>
              </a:rPr>
              <a:t>8</a:t>
            </a:r>
            <a:r>
              <a:rPr lang="en-US" altLang="en-US" smtClean="0">
                <a:latin typeface="Arial" charset="0"/>
                <a:cs typeface="Arial" charset="0"/>
              </a:rPr>
              <a:t>1  0</a:t>
            </a:r>
            <a:r>
              <a:rPr lang="en-US" altLang="en-US" b="1" smtClean="0">
                <a:latin typeface="Arial" charset="0"/>
                <a:cs typeface="Arial" charset="0"/>
              </a:rPr>
              <a:t>8</a:t>
            </a:r>
            <a:r>
              <a:rPr lang="en-US" altLang="en-US" smtClean="0">
                <a:latin typeface="Arial" charset="0"/>
                <a:cs typeface="Arial" charset="0"/>
              </a:rPr>
              <a:t>6  1</a:t>
            </a:r>
            <a:r>
              <a:rPr lang="en-US" altLang="en-US" b="1" smtClean="0">
                <a:latin typeface="Arial" charset="0"/>
                <a:cs typeface="Arial" charset="0"/>
              </a:rPr>
              <a:t>9</a:t>
            </a:r>
            <a:r>
              <a:rPr lang="en-US" altLang="en-US" smtClean="0">
                <a:latin typeface="Arial" charset="0"/>
                <a:cs typeface="Arial" charset="0"/>
              </a:rPr>
              <a:t>8</a:t>
            </a:r>
          </a:p>
        </p:txBody>
      </p:sp>
      <p:graphicFrame>
        <p:nvGraphicFramePr>
          <p:cNvPr id="218116" name="Group 4"/>
          <p:cNvGraphicFramePr>
            <a:graphicFrameLocks noGrp="1"/>
          </p:cNvGraphicFramePr>
          <p:nvPr>
            <p:extLst>
              <p:ext uri="{D42A27DB-BD31-4B8C-83A1-F6EECF244321}">
                <p14:modId xmlns:p14="http://schemas.microsoft.com/office/powerpoint/2010/main" val="2765532874"/>
              </p:ext>
            </p:extLst>
          </p:nvPr>
        </p:nvGraphicFramePr>
        <p:xfrm>
          <a:off x="1619250" y="2397125"/>
          <a:ext cx="5591175" cy="3048000"/>
        </p:xfrm>
        <a:graphic>
          <a:graphicData uri="http://schemas.openxmlformats.org/drawingml/2006/table">
            <a:tbl>
              <a:tblPr/>
              <a:tblGrid>
                <a:gridCol w="714375"/>
                <a:gridCol w="1219200"/>
                <a:gridCol w="1219200"/>
                <a:gridCol w="1219200"/>
                <a:gridCol w="1219200"/>
              </a:tblGrid>
              <a:tr h="18717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chemeClr val="tx1"/>
                          </a:solidFill>
                          <a:effectLst/>
                          <a:latin typeface="Arial" charset="0"/>
                        </a:rPr>
                        <a:t>0</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7</a:t>
                      </a:r>
                      <a:r>
                        <a:rPr kumimoji="0" lang="en-US" sz="1400" b="1" i="0" u="none" strike="noStrike" cap="none" normalizeH="0" baseline="0" dirty="0" smtClean="0">
                          <a:ln>
                            <a:noFill/>
                          </a:ln>
                          <a:solidFill>
                            <a:schemeClr val="tx1"/>
                          </a:solidFill>
                          <a:effectLst/>
                          <a:latin typeface="Arial" charset="0"/>
                        </a:rPr>
                        <a:t>0</a:t>
                      </a:r>
                      <a:r>
                        <a:rPr kumimoji="0" lang="en-US" sz="1400" b="0" i="0" u="none" strike="noStrike" cap="none" normalizeH="0" baseline="0" dirty="0" smtClean="0">
                          <a:ln>
                            <a:noFill/>
                          </a:ln>
                          <a:solidFill>
                            <a:schemeClr val="tx1"/>
                          </a:solidFill>
                          <a:effectLst/>
                          <a:latin typeface="Arial" charset="0"/>
                        </a:rPr>
                        <a:t>9</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8717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663300"/>
                          </a:solidFill>
                          <a:effectLst/>
                          <a:latin typeface="Arial" charset="0"/>
                        </a:rPr>
                        <a:t>1</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8717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FF0000"/>
                          </a:solidFill>
                          <a:effectLst/>
                          <a:latin typeface="Arial" charset="0"/>
                        </a:rPr>
                        <a:t>2</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8717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FF9933"/>
                          </a:solidFill>
                          <a:effectLst/>
                          <a:latin typeface="Arial" charset="0"/>
                        </a:rPr>
                        <a:t>3</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8717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FFCC00"/>
                          </a:solidFill>
                          <a:effectLst/>
                          <a:latin typeface="Arial" charset="0"/>
                        </a:rPr>
                        <a:t>4</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3</a:t>
                      </a:r>
                      <a:r>
                        <a:rPr kumimoji="0" lang="en-US" sz="1400" b="1" i="0" u="none" strike="noStrike" cap="none" normalizeH="0" baseline="0" dirty="0" smtClean="0">
                          <a:ln>
                            <a:noFill/>
                          </a:ln>
                          <a:solidFill>
                            <a:srgbClr val="FFCC00"/>
                          </a:solidFill>
                          <a:effectLst/>
                          <a:latin typeface="Arial" charset="0"/>
                        </a:rPr>
                        <a:t>4</a:t>
                      </a:r>
                      <a:r>
                        <a:rPr kumimoji="0" lang="en-US" sz="1400" b="0" i="0" u="none" strike="noStrike" cap="none" normalizeH="0" baseline="0" dirty="0" smtClean="0">
                          <a:ln>
                            <a:noFill/>
                          </a:ln>
                          <a:solidFill>
                            <a:schemeClr val="tx1"/>
                          </a:solidFill>
                          <a:effectLst/>
                          <a:latin typeface="Arial" charset="0"/>
                        </a:rPr>
                        <a:t>2</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8717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008000"/>
                          </a:solidFill>
                          <a:effectLst/>
                          <a:latin typeface="Arial" charset="0"/>
                        </a:rPr>
                        <a:t>5</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8717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00B0F0"/>
                          </a:solidFill>
                          <a:effectLst/>
                          <a:latin typeface="Arial" charset="0"/>
                        </a:rPr>
                        <a:t>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4</a:t>
                      </a:r>
                      <a:r>
                        <a:rPr kumimoji="0" lang="en-US" sz="1400" b="1" i="0" u="none" strike="noStrike" cap="none" normalizeH="0" baseline="0" dirty="0" smtClean="0">
                          <a:ln>
                            <a:noFill/>
                          </a:ln>
                          <a:solidFill>
                            <a:srgbClr val="00B0F0"/>
                          </a:solidFill>
                          <a:effectLst/>
                          <a:latin typeface="Arial" charset="0"/>
                        </a:rPr>
                        <a:t>6</a:t>
                      </a:r>
                      <a:r>
                        <a:rPr kumimoji="0" lang="en-US" sz="1400" b="0" i="0" u="none" strike="noStrike" cap="none" normalizeH="0" baseline="0" dirty="0" smtClean="0">
                          <a:ln>
                            <a:noFill/>
                          </a:ln>
                          <a:solidFill>
                            <a:schemeClr val="tx1"/>
                          </a:solidFill>
                          <a:effectLst/>
                          <a:latin typeface="Arial" charset="0"/>
                        </a:rPr>
                        <a:t>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7</a:t>
                      </a:r>
                      <a:r>
                        <a:rPr kumimoji="0" lang="en-US" sz="1400" b="1" i="0" u="none" strike="noStrike" cap="none" normalizeH="0" baseline="0" dirty="0" smtClean="0">
                          <a:ln>
                            <a:noFill/>
                          </a:ln>
                          <a:solidFill>
                            <a:srgbClr val="00B0F0"/>
                          </a:solidFill>
                          <a:effectLst/>
                          <a:latin typeface="Arial" charset="0"/>
                        </a:rPr>
                        <a:t>6</a:t>
                      </a:r>
                      <a:r>
                        <a:rPr kumimoji="0" lang="en-US" sz="1400" b="0" i="0" u="none" strike="noStrike" cap="none" normalizeH="0" baseline="0" dirty="0" smtClean="0">
                          <a:ln>
                            <a:noFill/>
                          </a:ln>
                          <a:solidFill>
                            <a:schemeClr val="tx1"/>
                          </a:solidFill>
                          <a:effectLst/>
                          <a:latin typeface="Arial" charset="0"/>
                        </a:rPr>
                        <a:t>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8717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FF33CC"/>
                          </a:solidFill>
                          <a:effectLst/>
                          <a:latin typeface="Arial" charset="0"/>
                        </a:rPr>
                        <a:t>7</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9</a:t>
                      </a:r>
                      <a:r>
                        <a:rPr kumimoji="0" lang="en-US" sz="1400" b="1" i="0" u="none" strike="noStrike" cap="none" normalizeH="0" baseline="0" dirty="0" smtClean="0">
                          <a:ln>
                            <a:noFill/>
                          </a:ln>
                          <a:solidFill>
                            <a:srgbClr val="FF3399"/>
                          </a:solidFill>
                          <a:effectLst/>
                          <a:latin typeface="Arial" charset="0"/>
                        </a:rPr>
                        <a:t>7</a:t>
                      </a:r>
                      <a:r>
                        <a:rPr kumimoji="0" lang="en-US" sz="1400" b="0" i="0" u="none" strike="noStrike" cap="none" normalizeH="0" baseline="0" dirty="0" smtClean="0">
                          <a:ln>
                            <a:noFill/>
                          </a:ln>
                          <a:solidFill>
                            <a:schemeClr val="tx1"/>
                          </a:solidFill>
                          <a:effectLst/>
                          <a:latin typeface="Arial" charset="0"/>
                        </a:rPr>
                        <a:t>3</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4</a:t>
                      </a:r>
                      <a:r>
                        <a:rPr kumimoji="0" lang="en-US" sz="1400" b="1" i="0" u="none" strike="noStrike" cap="none" normalizeH="0" baseline="0" dirty="0" smtClean="0">
                          <a:ln>
                            <a:noFill/>
                          </a:ln>
                          <a:solidFill>
                            <a:srgbClr val="FF3399"/>
                          </a:solidFill>
                          <a:effectLst/>
                          <a:latin typeface="Arial" charset="0"/>
                        </a:rPr>
                        <a:t>7</a:t>
                      </a:r>
                      <a:r>
                        <a:rPr kumimoji="0" lang="en-US" sz="1400" b="0" i="0" u="none" strike="noStrike" cap="none" normalizeH="0" baseline="0" dirty="0" smtClean="0">
                          <a:ln>
                            <a:noFill/>
                          </a:ln>
                          <a:solidFill>
                            <a:schemeClr val="tx1"/>
                          </a:solidFill>
                          <a:effectLst/>
                          <a:latin typeface="Arial" charset="0"/>
                        </a:rPr>
                        <a:t>3</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3</a:t>
                      </a:r>
                      <a:r>
                        <a:rPr kumimoji="0" lang="en-US" sz="1400" b="1" i="0" u="none" strike="noStrike" cap="none" normalizeH="0" baseline="0" dirty="0" smtClean="0">
                          <a:ln>
                            <a:noFill/>
                          </a:ln>
                          <a:solidFill>
                            <a:srgbClr val="FF3399"/>
                          </a:solidFill>
                          <a:effectLst/>
                          <a:latin typeface="Arial" charset="0"/>
                        </a:rPr>
                        <a:t>7</a:t>
                      </a:r>
                      <a:r>
                        <a:rPr kumimoji="0" lang="en-US" sz="1400" b="0" i="0" u="none" strike="noStrike" cap="none" normalizeH="0" baseline="0" dirty="0" smtClean="0">
                          <a:ln>
                            <a:noFill/>
                          </a:ln>
                          <a:solidFill>
                            <a:schemeClr val="tx1"/>
                          </a:solidFill>
                          <a:effectLst/>
                          <a:latin typeface="Arial" charset="0"/>
                        </a:rPr>
                        <a:t>4</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8717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4D4D4D"/>
                          </a:solidFill>
                          <a:effectLst/>
                          <a:latin typeface="Arial" charset="0"/>
                        </a:rPr>
                        <a:t>8</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9</a:t>
                      </a:r>
                      <a:r>
                        <a:rPr kumimoji="0" lang="en-US" sz="1400" b="1" i="0" u="none" strike="noStrike" cap="none" normalizeH="0" baseline="0" dirty="0" smtClean="0">
                          <a:ln>
                            <a:noFill/>
                          </a:ln>
                          <a:solidFill>
                            <a:srgbClr val="4D4D4D"/>
                          </a:solidFill>
                          <a:effectLst/>
                          <a:latin typeface="Arial" charset="0"/>
                        </a:rPr>
                        <a:t>8</a:t>
                      </a:r>
                      <a:r>
                        <a:rPr kumimoji="0" lang="en-US" sz="1400" b="0" i="0" u="none" strike="noStrike" cap="none" normalizeH="0" baseline="0" dirty="0" smtClean="0">
                          <a:ln>
                            <a:noFill/>
                          </a:ln>
                          <a:solidFill>
                            <a:schemeClr val="tx1"/>
                          </a:solidFill>
                          <a:effectLst/>
                          <a:latin typeface="Arial" charset="0"/>
                        </a:rPr>
                        <a:t>1</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0</a:t>
                      </a:r>
                      <a:r>
                        <a:rPr kumimoji="0" lang="en-US" sz="1400" b="1" i="0" u="none" strike="noStrike" cap="none" normalizeH="0" baseline="0" dirty="0" smtClean="0">
                          <a:ln>
                            <a:noFill/>
                          </a:ln>
                          <a:solidFill>
                            <a:srgbClr val="4D4D4D"/>
                          </a:solidFill>
                          <a:effectLst/>
                          <a:latin typeface="Arial" charset="0"/>
                        </a:rPr>
                        <a:t>8</a:t>
                      </a:r>
                      <a:r>
                        <a:rPr kumimoji="0" lang="en-US" sz="1400" b="0" i="0" u="none" strike="noStrike" cap="none" normalizeH="0" baseline="0" dirty="0" smtClean="0">
                          <a:ln>
                            <a:noFill/>
                          </a:ln>
                          <a:solidFill>
                            <a:schemeClr val="tx1"/>
                          </a:solidFill>
                          <a:effectLst/>
                          <a:latin typeface="Arial" charset="0"/>
                        </a:rPr>
                        <a:t>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8717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969696"/>
                          </a:solidFill>
                          <a:effectLst/>
                          <a:latin typeface="Arial" charset="0"/>
                        </a:rPr>
                        <a:t>9</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1</a:t>
                      </a:r>
                      <a:r>
                        <a:rPr kumimoji="0" lang="en-US" sz="1400" b="1" i="0" u="none" strike="noStrike" cap="none" normalizeH="0" baseline="0" dirty="0" smtClean="0">
                          <a:ln>
                            <a:noFill/>
                          </a:ln>
                          <a:solidFill>
                            <a:srgbClr val="969696"/>
                          </a:solidFill>
                          <a:effectLst/>
                          <a:latin typeface="Arial" charset="0"/>
                        </a:rPr>
                        <a:t>9</a:t>
                      </a:r>
                      <a:r>
                        <a:rPr kumimoji="0" lang="en-US" sz="1400" b="0" i="0" u="none" strike="noStrike" cap="none" normalizeH="0" baseline="0" dirty="0" smtClean="0">
                          <a:ln>
                            <a:noFill/>
                          </a:ln>
                          <a:solidFill>
                            <a:schemeClr val="tx1"/>
                          </a:solidFill>
                          <a:effectLst/>
                          <a:latin typeface="Arial" charset="0"/>
                        </a:rPr>
                        <a:t>8</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79035186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ltLang="en-US" smtClean="0">
                <a:latin typeface="Arial" charset="0"/>
                <a:cs typeface="Arial" charset="0"/>
              </a:rPr>
              <a:t>Example 1</a:t>
            </a:r>
          </a:p>
        </p:txBody>
      </p:sp>
      <p:sp>
        <p:nvSpPr>
          <p:cNvPr id="1536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Enqueue according to the 1</a:t>
            </a:r>
            <a:r>
              <a:rPr lang="en-US" altLang="en-US" baseline="30000" smtClean="0">
                <a:latin typeface="Arial" charset="0"/>
                <a:cs typeface="Arial" charset="0"/>
              </a:rPr>
              <a:t>st</a:t>
            </a:r>
            <a:r>
              <a:rPr lang="en-US" altLang="en-US" smtClean="0">
                <a:latin typeface="Arial" charset="0"/>
                <a:cs typeface="Arial" charset="0"/>
              </a:rPr>
              <a:t> digit:</a:t>
            </a:r>
          </a:p>
          <a:p>
            <a:pPr>
              <a:buFontTx/>
              <a:buNone/>
            </a:pPr>
            <a:r>
              <a:rPr lang="en-US" altLang="en-US" smtClean="0">
                <a:latin typeface="Arial" charset="0"/>
                <a:cs typeface="Arial" charset="0"/>
              </a:rPr>
              <a:t>		  709  342  466  766  973  473  374  981  086  198</a:t>
            </a: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r>
              <a:rPr lang="en-US" altLang="en-US" smtClean="0">
                <a:latin typeface="Arial" charset="0"/>
                <a:cs typeface="Arial" charset="0"/>
              </a:rPr>
              <a:t>	</a:t>
            </a: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endParaRPr lang="en-US" altLang="en-US" smtClean="0">
              <a:latin typeface="Arial" charset="0"/>
              <a:cs typeface="Arial" charset="0"/>
            </a:endParaRPr>
          </a:p>
          <a:p>
            <a:pPr>
              <a:buFontTx/>
              <a:buNone/>
            </a:pPr>
            <a:r>
              <a:rPr lang="en-US" altLang="en-US" smtClean="0">
                <a:latin typeface="Arial" charset="0"/>
                <a:cs typeface="Arial" charset="0"/>
              </a:rPr>
              <a:t>	and dequeue: </a:t>
            </a:r>
            <a:r>
              <a:rPr lang="en-US" altLang="en-US" b="1" smtClean="0">
                <a:latin typeface="Arial" charset="0"/>
                <a:cs typeface="Arial" charset="0"/>
              </a:rPr>
              <a:t>0</a:t>
            </a:r>
            <a:r>
              <a:rPr lang="en-US" altLang="en-US" smtClean="0">
                <a:latin typeface="Arial" charset="0"/>
                <a:cs typeface="Arial" charset="0"/>
              </a:rPr>
              <a:t>86  </a:t>
            </a:r>
            <a:r>
              <a:rPr lang="en-US" altLang="en-US" b="1" smtClean="0">
                <a:latin typeface="Arial" charset="0"/>
                <a:cs typeface="Arial" charset="0"/>
              </a:rPr>
              <a:t>1</a:t>
            </a:r>
            <a:r>
              <a:rPr lang="en-US" altLang="en-US" smtClean="0">
                <a:latin typeface="Arial" charset="0"/>
                <a:cs typeface="Arial" charset="0"/>
              </a:rPr>
              <a:t>98  </a:t>
            </a:r>
            <a:r>
              <a:rPr lang="en-US" altLang="en-US" b="1" smtClean="0">
                <a:latin typeface="Arial" charset="0"/>
                <a:cs typeface="Arial" charset="0"/>
              </a:rPr>
              <a:t>3</a:t>
            </a:r>
            <a:r>
              <a:rPr lang="en-US" altLang="en-US" smtClean="0">
                <a:latin typeface="Arial" charset="0"/>
                <a:cs typeface="Arial" charset="0"/>
              </a:rPr>
              <a:t>42  </a:t>
            </a:r>
            <a:r>
              <a:rPr lang="en-US" altLang="en-US" b="1" smtClean="0">
                <a:latin typeface="Arial" charset="0"/>
                <a:cs typeface="Arial" charset="0"/>
              </a:rPr>
              <a:t>3</a:t>
            </a:r>
            <a:r>
              <a:rPr lang="en-US" altLang="en-US" smtClean="0">
                <a:latin typeface="Arial" charset="0"/>
                <a:cs typeface="Arial" charset="0"/>
              </a:rPr>
              <a:t>74  </a:t>
            </a:r>
            <a:r>
              <a:rPr lang="en-US" altLang="en-US" b="1" smtClean="0">
                <a:latin typeface="Arial" charset="0"/>
                <a:cs typeface="Arial" charset="0"/>
              </a:rPr>
              <a:t>4</a:t>
            </a:r>
            <a:r>
              <a:rPr lang="en-US" altLang="en-US" smtClean="0">
                <a:latin typeface="Arial" charset="0"/>
                <a:cs typeface="Arial" charset="0"/>
              </a:rPr>
              <a:t>66  </a:t>
            </a:r>
            <a:r>
              <a:rPr lang="en-US" altLang="en-US" b="1" smtClean="0">
                <a:latin typeface="Arial" charset="0"/>
                <a:cs typeface="Arial" charset="0"/>
              </a:rPr>
              <a:t>4</a:t>
            </a:r>
            <a:r>
              <a:rPr lang="en-US" altLang="en-US" smtClean="0">
                <a:latin typeface="Arial" charset="0"/>
                <a:cs typeface="Arial" charset="0"/>
              </a:rPr>
              <a:t>73  </a:t>
            </a:r>
            <a:r>
              <a:rPr lang="en-US" altLang="en-US" b="1" smtClean="0">
                <a:latin typeface="Arial" charset="0"/>
                <a:cs typeface="Arial" charset="0"/>
              </a:rPr>
              <a:t>7</a:t>
            </a:r>
            <a:r>
              <a:rPr lang="en-US" altLang="en-US" smtClean="0">
                <a:latin typeface="Arial" charset="0"/>
                <a:cs typeface="Arial" charset="0"/>
              </a:rPr>
              <a:t>09  </a:t>
            </a:r>
            <a:r>
              <a:rPr lang="en-US" altLang="en-US" b="1" smtClean="0">
                <a:latin typeface="Arial" charset="0"/>
                <a:cs typeface="Arial" charset="0"/>
              </a:rPr>
              <a:t>7</a:t>
            </a:r>
            <a:r>
              <a:rPr lang="en-US" altLang="en-US" smtClean="0">
                <a:latin typeface="Arial" charset="0"/>
                <a:cs typeface="Arial" charset="0"/>
              </a:rPr>
              <a:t>66  </a:t>
            </a:r>
            <a:r>
              <a:rPr lang="en-US" altLang="en-US" b="1" smtClean="0">
                <a:latin typeface="Arial" charset="0"/>
                <a:cs typeface="Arial" charset="0"/>
              </a:rPr>
              <a:t>9</a:t>
            </a:r>
            <a:r>
              <a:rPr lang="en-US" altLang="en-US" smtClean="0">
                <a:latin typeface="Arial" charset="0"/>
                <a:cs typeface="Arial" charset="0"/>
              </a:rPr>
              <a:t>73  </a:t>
            </a:r>
            <a:r>
              <a:rPr lang="en-US" altLang="en-US" b="1" smtClean="0">
                <a:latin typeface="Arial" charset="0"/>
                <a:cs typeface="Arial" charset="0"/>
              </a:rPr>
              <a:t>9</a:t>
            </a:r>
            <a:r>
              <a:rPr lang="en-US" altLang="en-US" smtClean="0">
                <a:latin typeface="Arial" charset="0"/>
                <a:cs typeface="Arial" charset="0"/>
              </a:rPr>
              <a:t>81</a:t>
            </a:r>
          </a:p>
        </p:txBody>
      </p:sp>
      <p:graphicFrame>
        <p:nvGraphicFramePr>
          <p:cNvPr id="219140" name="Group 4"/>
          <p:cNvGraphicFramePr>
            <a:graphicFrameLocks noGrp="1"/>
          </p:cNvGraphicFramePr>
          <p:nvPr>
            <p:extLst>
              <p:ext uri="{D42A27DB-BD31-4B8C-83A1-F6EECF244321}">
                <p14:modId xmlns:p14="http://schemas.microsoft.com/office/powerpoint/2010/main" val="361322728"/>
              </p:ext>
            </p:extLst>
          </p:nvPr>
        </p:nvGraphicFramePr>
        <p:xfrm>
          <a:off x="1619250" y="2397125"/>
          <a:ext cx="5591175" cy="3048000"/>
        </p:xfrm>
        <a:graphic>
          <a:graphicData uri="http://schemas.openxmlformats.org/drawingml/2006/table">
            <a:tbl>
              <a:tblPr/>
              <a:tblGrid>
                <a:gridCol w="714375"/>
                <a:gridCol w="1219200"/>
                <a:gridCol w="1219200"/>
                <a:gridCol w="1219200"/>
                <a:gridCol w="1219200"/>
              </a:tblGrid>
              <a:tr h="17277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chemeClr val="tx1"/>
                          </a:solidFill>
                          <a:effectLst/>
                          <a:latin typeface="Arial" charset="0"/>
                        </a:rPr>
                        <a:t>0</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chemeClr val="tx1"/>
                          </a:solidFill>
                          <a:effectLst/>
                          <a:latin typeface="Arial" charset="0"/>
                        </a:rPr>
                        <a:t>086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7277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663300"/>
                          </a:solidFill>
                          <a:effectLst/>
                          <a:latin typeface="Arial" charset="0"/>
                        </a:rPr>
                        <a:t>1</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dirty="0" smtClean="0">
                          <a:ln>
                            <a:noFill/>
                          </a:ln>
                          <a:solidFill>
                            <a:srgbClr val="663300"/>
                          </a:solidFill>
                          <a:effectLst/>
                          <a:latin typeface="Arial" charset="0"/>
                        </a:rPr>
                        <a:t>1</a:t>
                      </a:r>
                      <a:r>
                        <a:rPr kumimoji="0" lang="en-US" sz="1400" b="0" i="0" u="none" strike="noStrike" cap="none" normalizeH="0" baseline="0" dirty="0" smtClean="0">
                          <a:ln>
                            <a:noFill/>
                          </a:ln>
                          <a:solidFill>
                            <a:schemeClr val="tx1"/>
                          </a:solidFill>
                          <a:effectLst/>
                          <a:latin typeface="Arial" charset="0"/>
                        </a:rPr>
                        <a:t>98</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7277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FF0000"/>
                          </a:solidFill>
                          <a:effectLst/>
                          <a:latin typeface="Arial" charset="0"/>
                        </a:rPr>
                        <a:t>2</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7277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FF9933"/>
                          </a:solidFill>
                          <a:effectLst/>
                          <a:latin typeface="Arial" charset="0"/>
                        </a:rPr>
                        <a:t>3</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FF9933"/>
                          </a:solidFill>
                          <a:effectLst/>
                          <a:latin typeface="Arial" charset="0"/>
                        </a:rPr>
                        <a:t>3</a:t>
                      </a:r>
                      <a:r>
                        <a:rPr kumimoji="0" lang="en-US" sz="1400" b="0" i="0" u="none" strike="noStrike" cap="none" normalizeH="0" baseline="0" smtClean="0">
                          <a:ln>
                            <a:noFill/>
                          </a:ln>
                          <a:solidFill>
                            <a:schemeClr val="tx1"/>
                          </a:solidFill>
                          <a:effectLst/>
                          <a:latin typeface="Arial" charset="0"/>
                        </a:rPr>
                        <a:t>42</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FF9933"/>
                          </a:solidFill>
                          <a:effectLst/>
                          <a:latin typeface="Arial" charset="0"/>
                        </a:rPr>
                        <a:t>3</a:t>
                      </a:r>
                      <a:r>
                        <a:rPr kumimoji="0" lang="en-US" sz="1400" b="0" i="0" u="none" strike="noStrike" cap="none" normalizeH="0" baseline="0" dirty="0" smtClean="0">
                          <a:ln>
                            <a:noFill/>
                          </a:ln>
                          <a:solidFill>
                            <a:schemeClr val="tx1"/>
                          </a:solidFill>
                          <a:effectLst/>
                          <a:latin typeface="Arial" charset="0"/>
                        </a:rPr>
                        <a:t>74</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7277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FFCC00"/>
                          </a:solidFill>
                          <a:effectLst/>
                          <a:latin typeface="Arial" charset="0"/>
                        </a:rPr>
                        <a:t>4</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FFCC00"/>
                          </a:solidFill>
                          <a:effectLst/>
                          <a:latin typeface="Arial" charset="0"/>
                        </a:rPr>
                        <a:t>4</a:t>
                      </a:r>
                      <a:r>
                        <a:rPr kumimoji="0" lang="en-US" sz="1400" b="0" i="0" u="none" strike="noStrike" cap="none" normalizeH="0" baseline="0" smtClean="0">
                          <a:ln>
                            <a:noFill/>
                          </a:ln>
                          <a:solidFill>
                            <a:schemeClr val="tx1"/>
                          </a:solidFill>
                          <a:effectLst/>
                          <a:latin typeface="Arial" charset="0"/>
                        </a:rPr>
                        <a:t>66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FFCC00"/>
                          </a:solidFill>
                          <a:effectLst/>
                          <a:latin typeface="Arial" charset="0"/>
                        </a:rPr>
                        <a:t>4</a:t>
                      </a:r>
                      <a:r>
                        <a:rPr kumimoji="0" lang="en-US" sz="1400" b="0" i="0" u="none" strike="noStrike" cap="none" normalizeH="0" baseline="0" dirty="0" smtClean="0">
                          <a:ln>
                            <a:noFill/>
                          </a:ln>
                          <a:solidFill>
                            <a:schemeClr val="tx1"/>
                          </a:solidFill>
                          <a:effectLst/>
                          <a:latin typeface="Arial" charset="0"/>
                        </a:rPr>
                        <a:t>73</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7277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008000"/>
                          </a:solidFill>
                          <a:effectLst/>
                          <a:latin typeface="Arial" charset="0"/>
                        </a:rPr>
                        <a:t>5</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7277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chemeClr val="accent2"/>
                          </a:solidFill>
                          <a:effectLst/>
                          <a:latin typeface="Arial" charset="0"/>
                        </a:rPr>
                        <a:t>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7277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FF33CC"/>
                          </a:solidFill>
                          <a:effectLst/>
                          <a:latin typeface="Arial" charset="0"/>
                        </a:rPr>
                        <a:t>7</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smtClean="0">
                          <a:ln>
                            <a:noFill/>
                          </a:ln>
                          <a:solidFill>
                            <a:srgbClr val="FF3399"/>
                          </a:solidFill>
                          <a:effectLst/>
                          <a:latin typeface="Arial" charset="0"/>
                        </a:rPr>
                        <a:t>7</a:t>
                      </a:r>
                      <a:r>
                        <a:rPr kumimoji="0" lang="en-US" sz="1400" b="0" i="0" u="none" strike="noStrike" cap="none" normalizeH="0" baseline="0" smtClean="0">
                          <a:ln>
                            <a:noFill/>
                          </a:ln>
                          <a:solidFill>
                            <a:schemeClr val="tx1"/>
                          </a:solidFill>
                          <a:effectLst/>
                          <a:latin typeface="Arial" charset="0"/>
                        </a:rPr>
                        <a:t>09</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smtClean="0">
                          <a:ln>
                            <a:noFill/>
                          </a:ln>
                          <a:solidFill>
                            <a:srgbClr val="FF3399"/>
                          </a:solidFill>
                          <a:effectLst/>
                          <a:latin typeface="Arial" charset="0"/>
                        </a:rPr>
                        <a:t>7</a:t>
                      </a:r>
                      <a:r>
                        <a:rPr kumimoji="0" lang="en-US" sz="1400" b="0" i="0" u="none" strike="noStrike" cap="none" normalizeH="0" baseline="0" smtClean="0">
                          <a:ln>
                            <a:noFill/>
                          </a:ln>
                          <a:solidFill>
                            <a:schemeClr val="tx1"/>
                          </a:solidFill>
                          <a:effectLst/>
                          <a:latin typeface="Arial" charset="0"/>
                        </a:rPr>
                        <a:t>66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7277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4D4D4D"/>
                          </a:solidFill>
                          <a:effectLst/>
                          <a:latin typeface="Arial" charset="0"/>
                        </a:rPr>
                        <a:t>8</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17277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smtClean="0">
                          <a:ln>
                            <a:noFill/>
                          </a:ln>
                          <a:solidFill>
                            <a:srgbClr val="969696"/>
                          </a:solidFill>
                          <a:effectLst/>
                          <a:latin typeface="Arial" charset="0"/>
                        </a:rPr>
                        <a:t>9</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smtClean="0">
                          <a:ln>
                            <a:noFill/>
                          </a:ln>
                          <a:solidFill>
                            <a:srgbClr val="969696"/>
                          </a:solidFill>
                          <a:effectLst/>
                          <a:latin typeface="Arial" charset="0"/>
                        </a:rPr>
                        <a:t>9</a:t>
                      </a:r>
                      <a:r>
                        <a:rPr kumimoji="0" lang="en-US" sz="1400" b="0" i="0" u="none" strike="noStrike" cap="none" normalizeH="0" baseline="0" smtClean="0">
                          <a:ln>
                            <a:noFill/>
                          </a:ln>
                          <a:solidFill>
                            <a:schemeClr val="tx1"/>
                          </a:solidFill>
                          <a:effectLst/>
                          <a:latin typeface="Arial" charset="0"/>
                        </a:rPr>
                        <a:t>73</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r>
                        <a:rPr kumimoji="0" lang="en-US" sz="1400" b="0" i="0" u="none" strike="noStrike" cap="none" normalizeH="0" baseline="0" smtClean="0">
                          <a:ln>
                            <a:noFill/>
                          </a:ln>
                          <a:solidFill>
                            <a:srgbClr val="969696"/>
                          </a:solidFill>
                          <a:effectLst/>
                          <a:latin typeface="Arial" charset="0"/>
                        </a:rPr>
                        <a:t>9</a:t>
                      </a:r>
                      <a:r>
                        <a:rPr kumimoji="0" lang="en-US" sz="1400" b="0" i="0" u="none" strike="noStrike" cap="none" normalizeH="0" baseline="0" smtClean="0">
                          <a:ln>
                            <a:noFill/>
                          </a:ln>
                          <a:solidFill>
                            <a:schemeClr val="tx1"/>
                          </a:solidFill>
                          <a:effectLst/>
                          <a:latin typeface="Arial" charset="0"/>
                        </a:rPr>
                        <a:t>81</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26094863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altLang="en-US" smtClean="0">
                <a:latin typeface="Arial" charset="0"/>
                <a:cs typeface="Arial" charset="0"/>
              </a:rPr>
              <a:t>Example 1</a:t>
            </a:r>
          </a:p>
        </p:txBody>
      </p:sp>
      <p:sp>
        <p:nvSpPr>
          <p:cNvPr id="1638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numbers</a:t>
            </a:r>
          </a:p>
          <a:p>
            <a:pPr algn="ctr">
              <a:buFontTx/>
              <a:buNone/>
            </a:pPr>
            <a:r>
              <a:rPr lang="en-US" altLang="en-US" smtClean="0">
                <a:latin typeface="Arial" charset="0"/>
                <a:cs typeface="Arial" charset="0"/>
              </a:rPr>
              <a:t>086 198 342 374 466 473 709 766 973 981</a:t>
            </a:r>
          </a:p>
          <a:p>
            <a:pPr>
              <a:buFontTx/>
              <a:buNone/>
            </a:pPr>
            <a:r>
              <a:rPr lang="en-US" altLang="en-US" smtClean="0">
                <a:latin typeface="Arial" charset="0"/>
                <a:cs typeface="Arial" charset="0"/>
              </a:rPr>
              <a:t>	are now in order</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 next example uses the binary representation of numbers, which is even easier to follow</a:t>
            </a:r>
          </a:p>
        </p:txBody>
      </p:sp>
    </p:spTree>
    <p:extLst>
      <p:ext uri="{BB962C8B-B14F-4D97-AF65-F5344CB8AC3E}">
        <p14:creationId xmlns:p14="http://schemas.microsoft.com/office/powerpoint/2010/main" val="12685191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altLang="en-US" smtClean="0">
                <a:latin typeface="Arial" charset="0"/>
                <a:cs typeface="Arial" charset="0"/>
              </a:rPr>
              <a:t>Example 2</a:t>
            </a:r>
          </a:p>
        </p:txBody>
      </p:sp>
      <p:sp>
        <p:nvSpPr>
          <p:cNvPr id="1741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Sort the following base 2 numbers:</a:t>
            </a:r>
          </a:p>
          <a:p>
            <a:pPr algn="ctr">
              <a:buFont typeface="Arial" charset="0"/>
              <a:buNone/>
            </a:pPr>
            <a:r>
              <a:rPr lang="en-US" altLang="en-US" sz="1800" dirty="0" smtClean="0">
                <a:latin typeface="Arial" charset="0"/>
                <a:cs typeface="Arial" charset="0"/>
              </a:rPr>
              <a:t>  </a:t>
            </a:r>
            <a:r>
              <a:rPr lang="en-US" altLang="en-US" sz="1800" dirty="0" smtClean="0">
                <a:latin typeface="Consolas" panose="020B0609020204030204" pitchFamily="49" charset="0"/>
                <a:cs typeface="Consolas" panose="020B0609020204030204" pitchFamily="49" charset="0"/>
              </a:rPr>
              <a:t>1111 </a:t>
            </a:r>
            <a:r>
              <a:rPr lang="en-US" altLang="en-US" sz="1800" dirty="0" smtClean="0">
                <a:latin typeface="Consolas" panose="020B0609020204030204" pitchFamily="49" charset="0"/>
                <a:cs typeface="Consolas" panose="020B0609020204030204" pitchFamily="49" charset="0"/>
              </a:rPr>
              <a:t>11011 </a:t>
            </a:r>
            <a:r>
              <a:rPr lang="en-US" altLang="en-US" sz="1800" dirty="0" smtClean="0">
                <a:latin typeface="Consolas" panose="020B0609020204030204" pitchFamily="49" charset="0"/>
                <a:cs typeface="Consolas" panose="020B0609020204030204" pitchFamily="49" charset="0"/>
              </a:rPr>
              <a:t>11001 10000 11010 </a:t>
            </a:r>
            <a:r>
              <a:rPr lang="en-US" altLang="en-US" sz="1800" dirty="0" smtClean="0">
                <a:latin typeface="Consolas" panose="020B0609020204030204" pitchFamily="49" charset="0"/>
                <a:cs typeface="Consolas" panose="020B0609020204030204" pitchFamily="49" charset="0"/>
              </a:rPr>
              <a:t>101 </a:t>
            </a:r>
            <a:r>
              <a:rPr lang="en-US" altLang="en-US" sz="1800" dirty="0" smtClean="0">
                <a:latin typeface="Consolas" panose="020B0609020204030204" pitchFamily="49" charset="0"/>
                <a:cs typeface="Consolas" panose="020B0609020204030204" pitchFamily="49" charset="0"/>
              </a:rPr>
              <a:t>11100 111 1011 </a:t>
            </a:r>
            <a:r>
              <a:rPr lang="en-US" altLang="en-US" sz="1800" dirty="0" smtClean="0">
                <a:latin typeface="Consolas" panose="020B0609020204030204" pitchFamily="49" charset="0"/>
                <a:cs typeface="Consolas" panose="020B0609020204030204" pitchFamily="49" charset="0"/>
              </a:rPr>
              <a:t>10101</a:t>
            </a:r>
          </a:p>
          <a:p>
            <a:pPr>
              <a:buFont typeface="Arial" charset="0"/>
              <a:buNone/>
            </a:pPr>
            <a:endParaRPr lang="en-US" altLang="en-US" dirty="0" smtClean="0">
              <a:latin typeface="Consolas" panose="020B0609020204030204" pitchFamily="49" charset="0"/>
              <a:cs typeface="Consolas" panose="020B0609020204030204" pitchFamily="49" charset="0"/>
            </a:endParaRPr>
          </a:p>
          <a:p>
            <a:pPr>
              <a:buFont typeface="Arial" charset="0"/>
              <a:buNone/>
            </a:pPr>
            <a:r>
              <a:rPr lang="en-US" altLang="en-US" dirty="0" smtClean="0">
                <a:latin typeface="Arial" charset="0"/>
                <a:cs typeface="Arial" charset="0"/>
              </a:rPr>
              <a:t>	First, interpret each as a 5-bit number:</a:t>
            </a:r>
          </a:p>
          <a:p>
            <a:pPr algn="ctr">
              <a:buFontTx/>
              <a:buNone/>
            </a:pPr>
            <a:r>
              <a:rPr lang="en-US" altLang="en-US" sz="1600" dirty="0" smtClean="0">
                <a:latin typeface="Consolas" panose="020B0609020204030204" pitchFamily="49" charset="0"/>
                <a:cs typeface="Consolas" panose="020B0609020204030204" pitchFamily="49" charset="0"/>
              </a:rPr>
              <a:t>01111  11011  11001  10000  11010  00101  11100  00111  01011  10101</a:t>
            </a:r>
            <a:endParaRPr lang="en-US" altLang="en-US" sz="1800" dirty="0" smtClean="0">
              <a:latin typeface="Consolas" panose="020B0609020204030204" pitchFamily="49" charset="0"/>
              <a:cs typeface="Consolas" panose="020B0609020204030204" pitchFamily="49" charset="0"/>
            </a:endParaRP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Next, create an array of two queues:</a:t>
            </a:r>
          </a:p>
        </p:txBody>
      </p:sp>
      <p:graphicFrame>
        <p:nvGraphicFramePr>
          <p:cNvPr id="207876" name="Group 4"/>
          <p:cNvGraphicFramePr>
            <a:graphicFrameLocks noGrp="1"/>
          </p:cNvGraphicFramePr>
          <p:nvPr>
            <p:extLst>
              <p:ext uri="{D42A27DB-BD31-4B8C-83A1-F6EECF244321}">
                <p14:modId xmlns:p14="http://schemas.microsoft.com/office/powerpoint/2010/main" val="1528066142"/>
              </p:ext>
            </p:extLst>
          </p:nvPr>
        </p:nvGraphicFramePr>
        <p:xfrm>
          <a:off x="827088" y="4221163"/>
          <a:ext cx="7677150" cy="743049"/>
        </p:xfrm>
        <a:graphic>
          <a:graphicData uri="http://schemas.openxmlformats.org/drawingml/2006/table">
            <a:tbl>
              <a:tblPr/>
              <a:tblGrid>
                <a:gridCol w="598487"/>
                <a:gridCol w="884238"/>
                <a:gridCol w="885825"/>
                <a:gridCol w="884237"/>
                <a:gridCol w="885825"/>
                <a:gridCol w="884238"/>
                <a:gridCol w="885825"/>
                <a:gridCol w="884237"/>
                <a:gridCol w="884238"/>
              </a:tblGrid>
              <a:tr h="342614">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37739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8641199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Group 4"/>
          <p:cNvGraphicFramePr>
            <a:graphicFrameLocks noGrp="1"/>
          </p:cNvGraphicFramePr>
          <p:nvPr>
            <p:extLst>
              <p:ext uri="{D42A27DB-BD31-4B8C-83A1-F6EECF244321}">
                <p14:modId xmlns:p14="http://schemas.microsoft.com/office/powerpoint/2010/main" val="1424519283"/>
              </p:ext>
            </p:extLst>
          </p:nvPr>
        </p:nvGraphicFramePr>
        <p:xfrm>
          <a:off x="827088" y="2769692"/>
          <a:ext cx="7677150" cy="731316"/>
        </p:xfrm>
        <a:graphic>
          <a:graphicData uri="http://schemas.openxmlformats.org/drawingml/2006/table">
            <a:tbl>
              <a:tblPr/>
              <a:tblGrid>
                <a:gridCol w="598487"/>
                <a:gridCol w="884238"/>
                <a:gridCol w="885825"/>
                <a:gridCol w="884237"/>
                <a:gridCol w="885825"/>
                <a:gridCol w="884238"/>
                <a:gridCol w="885825"/>
                <a:gridCol w="884237"/>
                <a:gridCol w="884238"/>
              </a:tblGrid>
              <a:tr h="342614">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362889">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
        <p:nvSpPr>
          <p:cNvPr id="18434" name="Rectangle 2"/>
          <p:cNvSpPr>
            <a:spLocks noGrp="1" noChangeArrowheads="1"/>
          </p:cNvSpPr>
          <p:nvPr>
            <p:ph type="title"/>
          </p:nvPr>
        </p:nvSpPr>
        <p:spPr/>
        <p:txBody>
          <a:bodyPr/>
          <a:lstStyle/>
          <a:p>
            <a:r>
              <a:rPr lang="en-US" altLang="en-US" smtClean="0">
                <a:latin typeface="Arial" charset="0"/>
                <a:cs typeface="Arial" charset="0"/>
              </a:rPr>
              <a:t>Example 2</a:t>
            </a:r>
          </a:p>
        </p:txBody>
      </p:sp>
      <p:sp>
        <p:nvSpPr>
          <p:cNvPr id="18435" name="Rectangle 3"/>
          <p:cNvSpPr>
            <a:spLocks noGrp="1" noChangeArrowheads="1"/>
          </p:cNvSpPr>
          <p:nvPr>
            <p:ph type="body" idx="1"/>
          </p:nvPr>
        </p:nvSpPr>
        <p:spPr/>
        <p:txBody>
          <a:bodyPr/>
          <a:lstStyle/>
          <a:p>
            <a:pPr>
              <a:buNone/>
            </a:pPr>
            <a:r>
              <a:rPr lang="en-US" altLang="en-US" dirty="0" smtClean="0">
                <a:latin typeface="Arial" charset="0"/>
                <a:cs typeface="Arial" charset="0"/>
              </a:rPr>
              <a:t>	Place the numbers</a:t>
            </a:r>
            <a:br>
              <a:rPr lang="en-US" altLang="en-US" dirty="0" smtClean="0">
                <a:latin typeface="Arial" charset="0"/>
                <a:cs typeface="Arial" charset="0"/>
              </a:rPr>
            </a:br>
            <a:r>
              <a:rPr lang="en-US" altLang="en-US" sz="1800" dirty="0" smtClean="0">
                <a:latin typeface="Arial" charset="0"/>
                <a:cs typeface="Arial" charset="0"/>
              </a:rPr>
              <a:t> </a:t>
            </a:r>
            <a:r>
              <a:rPr lang="en-US" altLang="en-US" sz="1600" dirty="0" smtClean="0">
                <a:latin typeface="Consolas" panose="020B0609020204030204" pitchFamily="49" charset="0"/>
                <a:cs typeface="Consolas" panose="020B0609020204030204" pitchFamily="49" charset="0"/>
              </a:rPr>
              <a:t>0111</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  1101</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  1100</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  1000</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  1101</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  0010</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  1110</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  0011</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  0101</a:t>
            </a:r>
            <a:r>
              <a:rPr lang="en-US" sz="1600" dirty="0">
                <a:solidFill>
                  <a:srgbClr val="FF0000"/>
                </a:solidFill>
                <a:latin typeface="Consolas" panose="020B0609020204030204" pitchFamily="49" charset="0"/>
                <a:cs typeface="Consolas" panose="020B0609020204030204" pitchFamily="49" charset="0"/>
              </a:rPr>
              <a:t>1</a:t>
            </a:r>
            <a:r>
              <a:rPr lang="en-US" altLang="en-US" sz="1600" b="1" dirty="0" smtClean="0">
                <a:latin typeface="Consolas" panose="020B0609020204030204" pitchFamily="49" charset="0"/>
                <a:cs typeface="Consolas" panose="020B0609020204030204" pitchFamily="49" charset="0"/>
              </a:rPr>
              <a:t> </a:t>
            </a:r>
            <a:r>
              <a:rPr lang="en-US" altLang="en-US" sz="1600" dirty="0" smtClean="0">
                <a:latin typeface="Consolas" panose="020B0609020204030204" pitchFamily="49" charset="0"/>
                <a:cs typeface="Consolas" panose="020B0609020204030204" pitchFamily="49" charset="0"/>
              </a:rPr>
              <a:t> 1010</a:t>
            </a:r>
            <a:r>
              <a:rPr lang="en-US" sz="1600" dirty="0">
                <a:solidFill>
                  <a:srgbClr val="FF0000"/>
                </a:solidFill>
                <a:latin typeface="Consolas" panose="020B0609020204030204" pitchFamily="49" charset="0"/>
                <a:cs typeface="Consolas" panose="020B0609020204030204" pitchFamily="49" charset="0"/>
              </a:rPr>
              <a:t>1</a:t>
            </a:r>
            <a:endParaRPr lang="en-US" altLang="en-US" sz="1800" dirty="0" smtClean="0">
              <a:latin typeface="Consolas" panose="020B0609020204030204" pitchFamily="49" charset="0"/>
              <a:cs typeface="Consolas" panose="020B0609020204030204" pitchFamily="49" charset="0"/>
            </a:endParaRPr>
          </a:p>
          <a:p>
            <a:pPr>
              <a:buFontTx/>
              <a:buNone/>
            </a:pPr>
            <a:r>
              <a:rPr lang="en-US" altLang="en-US" dirty="0" smtClean="0">
                <a:latin typeface="Arial" charset="0"/>
                <a:cs typeface="Arial" charset="0"/>
              </a:rPr>
              <a:t>	into the queues based on the 5</a:t>
            </a:r>
            <a:r>
              <a:rPr lang="en-US" altLang="en-US" baseline="30000" dirty="0" smtClean="0">
                <a:latin typeface="Arial" charset="0"/>
                <a:cs typeface="Arial" charset="0"/>
              </a:rPr>
              <a:t>th</a:t>
            </a:r>
            <a:r>
              <a:rPr lang="en-US" altLang="en-US" dirty="0" smtClean="0">
                <a:latin typeface="Arial" charset="0"/>
                <a:cs typeface="Arial" charset="0"/>
              </a:rPr>
              <a:t> bit:</a:t>
            </a:r>
          </a:p>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Remove them in order:</a:t>
            </a:r>
          </a:p>
          <a:p>
            <a:pPr>
              <a:buFontTx/>
              <a:buNone/>
            </a:pPr>
            <a:r>
              <a:rPr lang="en-US" altLang="en-US" sz="1800" dirty="0" smtClean="0">
                <a:latin typeface="Arial" charset="0"/>
                <a:cs typeface="Arial" charset="0"/>
              </a:rPr>
              <a:t>      </a:t>
            </a:r>
            <a:r>
              <a:rPr lang="en-US" altLang="en-US" sz="1600" dirty="0" smtClean="0">
                <a:latin typeface="Consolas" panose="020B0609020204030204" pitchFamily="49" charset="0"/>
                <a:cs typeface="Consolas" panose="020B0609020204030204" pitchFamily="49" charset="0"/>
              </a:rPr>
              <a:t>1000</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  1101</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  1110</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  0111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  1101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  1100</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  0010</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  0011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  0101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 1010</a:t>
            </a:r>
            <a:r>
              <a:rPr lang="en-US" altLang="en-US" sz="1600" dirty="0" smtClean="0">
                <a:solidFill>
                  <a:srgbClr val="FF0000"/>
                </a:solidFill>
                <a:latin typeface="Consolas" panose="020B0609020204030204" pitchFamily="49" charset="0"/>
                <a:cs typeface="Consolas" panose="020B0609020204030204" pitchFamily="49" charset="0"/>
              </a:rPr>
              <a:t>1</a:t>
            </a:r>
            <a:endParaRPr lang="en-US" altLang="en-US" sz="1800" dirty="0" smtClean="0">
              <a:latin typeface="Consolas" panose="020B0609020204030204" pitchFamily="49" charset="0"/>
              <a:cs typeface="Consolas" panose="020B0609020204030204" pitchFamily="49" charset="0"/>
            </a:endParaRPr>
          </a:p>
          <a:p>
            <a:endParaRPr lang="en-US" altLang="en-US" dirty="0" smtClean="0">
              <a:latin typeface="Arial" charset="0"/>
              <a:cs typeface="Arial" charset="0"/>
            </a:endParaRPr>
          </a:p>
        </p:txBody>
      </p:sp>
      <p:graphicFrame>
        <p:nvGraphicFramePr>
          <p:cNvPr id="208942" name="Group 46"/>
          <p:cNvGraphicFramePr>
            <a:graphicFrameLocks noGrp="1"/>
          </p:cNvGraphicFramePr>
          <p:nvPr>
            <p:extLst>
              <p:ext uri="{D42A27DB-BD31-4B8C-83A1-F6EECF244321}">
                <p14:modId xmlns:p14="http://schemas.microsoft.com/office/powerpoint/2010/main" val="2392185428"/>
              </p:ext>
            </p:extLst>
          </p:nvPr>
        </p:nvGraphicFramePr>
        <p:xfrm>
          <a:off x="827088" y="2769693"/>
          <a:ext cx="7677150" cy="731316"/>
        </p:xfrm>
        <a:graphic>
          <a:graphicData uri="http://schemas.openxmlformats.org/drawingml/2006/table">
            <a:tbl>
              <a:tblPr/>
              <a:tblGrid>
                <a:gridCol w="598487"/>
                <a:gridCol w="884238"/>
                <a:gridCol w="885825"/>
                <a:gridCol w="884237"/>
                <a:gridCol w="885825"/>
                <a:gridCol w="884238"/>
                <a:gridCol w="885825"/>
                <a:gridCol w="884237"/>
                <a:gridCol w="884238"/>
              </a:tblGrid>
              <a:tr h="365576">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1000</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1101</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1110</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35405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0111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1101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1100</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0010</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0011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0101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endPar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1010</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3540381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89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435">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843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Group 4"/>
          <p:cNvGraphicFramePr>
            <a:graphicFrameLocks noGrp="1"/>
          </p:cNvGraphicFramePr>
          <p:nvPr>
            <p:extLst>
              <p:ext uri="{D42A27DB-BD31-4B8C-83A1-F6EECF244321}">
                <p14:modId xmlns:p14="http://schemas.microsoft.com/office/powerpoint/2010/main" val="14323294"/>
              </p:ext>
            </p:extLst>
          </p:nvPr>
        </p:nvGraphicFramePr>
        <p:xfrm>
          <a:off x="829889" y="2772461"/>
          <a:ext cx="7677150" cy="731316"/>
        </p:xfrm>
        <a:graphic>
          <a:graphicData uri="http://schemas.openxmlformats.org/drawingml/2006/table">
            <a:tbl>
              <a:tblPr/>
              <a:tblGrid>
                <a:gridCol w="598487"/>
                <a:gridCol w="884238"/>
                <a:gridCol w="885825"/>
                <a:gridCol w="884237"/>
                <a:gridCol w="885825"/>
                <a:gridCol w="884238"/>
                <a:gridCol w="885825"/>
                <a:gridCol w="884237"/>
                <a:gridCol w="884238"/>
              </a:tblGrid>
              <a:tr h="342614">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362889">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
        <p:nvSpPr>
          <p:cNvPr id="19458" name="Rectangle 2"/>
          <p:cNvSpPr>
            <a:spLocks noGrp="1" noChangeArrowheads="1"/>
          </p:cNvSpPr>
          <p:nvPr>
            <p:ph type="title"/>
          </p:nvPr>
        </p:nvSpPr>
        <p:spPr/>
        <p:txBody>
          <a:bodyPr/>
          <a:lstStyle/>
          <a:p>
            <a:r>
              <a:rPr lang="en-US" altLang="en-US" smtClean="0">
                <a:latin typeface="Arial" charset="0"/>
                <a:cs typeface="Arial" charset="0"/>
              </a:rPr>
              <a:t>Example 2</a:t>
            </a:r>
          </a:p>
        </p:txBody>
      </p:sp>
      <p:sp>
        <p:nvSpPr>
          <p:cNvPr id="19459" name="Rectangle 3"/>
          <p:cNvSpPr>
            <a:spLocks noGrp="1" noChangeArrowheads="1"/>
          </p:cNvSpPr>
          <p:nvPr>
            <p:ph type="body" idx="1"/>
          </p:nvPr>
        </p:nvSpPr>
        <p:spPr/>
        <p:txBody>
          <a:bodyPr/>
          <a:lstStyle/>
          <a:p>
            <a:pPr>
              <a:buNone/>
            </a:pPr>
            <a:r>
              <a:rPr lang="en-US" altLang="en-US" dirty="0" smtClean="0">
                <a:latin typeface="Arial" charset="0"/>
                <a:cs typeface="Arial" charset="0"/>
              </a:rPr>
              <a:t>	Place the numbers</a:t>
            </a:r>
            <a:br>
              <a:rPr lang="en-US" altLang="en-US" dirty="0" smtClean="0">
                <a:latin typeface="Arial" charset="0"/>
                <a:cs typeface="Arial" charset="0"/>
              </a:rPr>
            </a:br>
            <a:r>
              <a:rPr lang="en-US" altLang="en-US" sz="1800" dirty="0" smtClean="0">
                <a:latin typeface="Arial" charset="0"/>
                <a:cs typeface="Arial" charset="0"/>
              </a:rPr>
              <a:t> </a:t>
            </a:r>
            <a:r>
              <a:rPr lang="en-US" altLang="en-US" sz="1600" dirty="0" smtClean="0">
                <a:latin typeface="Consolas" panose="020B0609020204030204" pitchFamily="49" charset="0"/>
                <a:cs typeface="Consolas" panose="020B0609020204030204" pitchFamily="49" charset="0"/>
              </a:rPr>
              <a:t>100</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0  110</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0  111</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0  011</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1  110</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1  110</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1  001</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1  001</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1  010</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1 101</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a:t>
            </a:r>
            <a:endParaRPr lang="en-US" altLang="en-US" sz="1600" dirty="0" smtClean="0">
              <a:latin typeface="Consolas" panose="020B0609020204030204" pitchFamily="49" charset="0"/>
              <a:cs typeface="Consolas" panose="020B0609020204030204" pitchFamily="49" charset="0"/>
            </a:endParaRPr>
          </a:p>
          <a:p>
            <a:pPr>
              <a:buFontTx/>
              <a:buNone/>
            </a:pPr>
            <a:r>
              <a:rPr lang="en-US" altLang="en-US" dirty="0" smtClean="0">
                <a:latin typeface="Arial" charset="0"/>
                <a:cs typeface="Arial" charset="0"/>
              </a:rPr>
              <a:t>	into the queues based on the 4</a:t>
            </a:r>
            <a:r>
              <a:rPr lang="en-US" altLang="en-US" baseline="30000" dirty="0" smtClean="0">
                <a:latin typeface="Arial" charset="0"/>
                <a:cs typeface="Arial" charset="0"/>
              </a:rPr>
              <a:t>th</a:t>
            </a:r>
            <a:r>
              <a:rPr lang="en-US" altLang="en-US" dirty="0" smtClean="0">
                <a:latin typeface="Arial" charset="0"/>
                <a:cs typeface="Arial" charset="0"/>
              </a:rPr>
              <a:t> bit:</a:t>
            </a:r>
          </a:p>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Remove them in order:</a:t>
            </a:r>
          </a:p>
          <a:p>
            <a:pPr>
              <a:buFontTx/>
              <a:buNone/>
            </a:pPr>
            <a:r>
              <a:rPr lang="en-US" altLang="en-US" sz="1800" dirty="0" smtClean="0">
                <a:latin typeface="Arial" charset="0"/>
                <a:cs typeface="Arial" charset="0"/>
              </a:rPr>
              <a:t>      </a:t>
            </a:r>
            <a:r>
              <a:rPr lang="en-US" altLang="en-US" sz="1600" dirty="0" smtClean="0">
                <a:latin typeface="Consolas" panose="020B0609020204030204" pitchFamily="49" charset="0"/>
                <a:cs typeface="Consolas" panose="020B0609020204030204" pitchFamily="49" charset="0"/>
              </a:rPr>
              <a:t>100</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0  111</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0  110</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1  001</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1  101</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1  110</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0  011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1  110</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1  001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1  010</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a:t>
            </a:r>
            <a:endParaRPr lang="en-US" altLang="en-US" sz="1800" dirty="0" smtClean="0">
              <a:latin typeface="Consolas" panose="020B0609020204030204" pitchFamily="49" charset="0"/>
              <a:cs typeface="Consolas" panose="020B0609020204030204" pitchFamily="49" charset="0"/>
            </a:endParaRPr>
          </a:p>
          <a:p>
            <a:endParaRPr lang="en-US" altLang="en-US" dirty="0" smtClean="0">
              <a:latin typeface="Arial" charset="0"/>
              <a:cs typeface="Arial" charset="0"/>
            </a:endParaRPr>
          </a:p>
        </p:txBody>
      </p:sp>
      <p:graphicFrame>
        <p:nvGraphicFramePr>
          <p:cNvPr id="209924" name="Group 4"/>
          <p:cNvGraphicFramePr>
            <a:graphicFrameLocks noGrp="1"/>
          </p:cNvGraphicFramePr>
          <p:nvPr>
            <p:extLst>
              <p:ext uri="{D42A27DB-BD31-4B8C-83A1-F6EECF244321}">
                <p14:modId xmlns:p14="http://schemas.microsoft.com/office/powerpoint/2010/main" val="1251522133"/>
              </p:ext>
            </p:extLst>
          </p:nvPr>
        </p:nvGraphicFramePr>
        <p:xfrm>
          <a:off x="827088" y="2769692"/>
          <a:ext cx="7677150" cy="731316"/>
        </p:xfrm>
        <a:graphic>
          <a:graphicData uri="http://schemas.openxmlformats.org/drawingml/2006/table">
            <a:tbl>
              <a:tblPr/>
              <a:tblGrid>
                <a:gridCol w="598487"/>
                <a:gridCol w="884238"/>
                <a:gridCol w="885825"/>
                <a:gridCol w="884237"/>
                <a:gridCol w="885825"/>
                <a:gridCol w="884238"/>
                <a:gridCol w="885825"/>
                <a:gridCol w="884237"/>
                <a:gridCol w="884238"/>
              </a:tblGrid>
              <a:tr h="365576">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100</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111</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110</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001</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101</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35405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110</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110</a:t>
                      </a:r>
                      <a:r>
                        <a:rPr lang="en-US" sz="1800" b="0" dirty="0" smtClean="0">
                          <a:solidFill>
                            <a:srgbClr val="FF0000"/>
                          </a:solidFill>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001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010</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1505898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99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459">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945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Group 4"/>
          <p:cNvGraphicFramePr>
            <a:graphicFrameLocks noGrp="1"/>
          </p:cNvGraphicFramePr>
          <p:nvPr>
            <p:extLst>
              <p:ext uri="{D42A27DB-BD31-4B8C-83A1-F6EECF244321}">
                <p14:modId xmlns:p14="http://schemas.microsoft.com/office/powerpoint/2010/main" val="3067891398"/>
              </p:ext>
            </p:extLst>
          </p:nvPr>
        </p:nvGraphicFramePr>
        <p:xfrm>
          <a:off x="829889" y="2772461"/>
          <a:ext cx="7677150" cy="731316"/>
        </p:xfrm>
        <a:graphic>
          <a:graphicData uri="http://schemas.openxmlformats.org/drawingml/2006/table">
            <a:tbl>
              <a:tblPr/>
              <a:tblGrid>
                <a:gridCol w="598487"/>
                <a:gridCol w="884238"/>
                <a:gridCol w="885825"/>
                <a:gridCol w="884237"/>
                <a:gridCol w="885825"/>
                <a:gridCol w="884238"/>
                <a:gridCol w="885825"/>
                <a:gridCol w="884237"/>
                <a:gridCol w="884238"/>
              </a:tblGrid>
              <a:tr h="342614">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362889">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
        <p:nvSpPr>
          <p:cNvPr id="20482" name="Rectangle 2"/>
          <p:cNvSpPr>
            <a:spLocks noGrp="1" noChangeArrowheads="1"/>
          </p:cNvSpPr>
          <p:nvPr>
            <p:ph type="title"/>
          </p:nvPr>
        </p:nvSpPr>
        <p:spPr/>
        <p:txBody>
          <a:bodyPr/>
          <a:lstStyle/>
          <a:p>
            <a:r>
              <a:rPr lang="en-US" altLang="en-US" smtClean="0">
                <a:latin typeface="Arial" charset="0"/>
                <a:cs typeface="Arial" charset="0"/>
              </a:rPr>
              <a:t>Example 2</a:t>
            </a:r>
          </a:p>
        </p:txBody>
      </p:sp>
      <p:sp>
        <p:nvSpPr>
          <p:cNvPr id="20483" name="Rectangle 3"/>
          <p:cNvSpPr>
            <a:spLocks noGrp="1" noChangeArrowheads="1"/>
          </p:cNvSpPr>
          <p:nvPr>
            <p:ph type="body" idx="1"/>
          </p:nvPr>
        </p:nvSpPr>
        <p:spPr/>
        <p:txBody>
          <a:bodyPr/>
          <a:lstStyle/>
          <a:p>
            <a:pPr>
              <a:buNone/>
            </a:pPr>
            <a:r>
              <a:rPr lang="en-US" altLang="en-US" dirty="0" smtClean="0">
                <a:latin typeface="Arial" charset="0"/>
                <a:cs typeface="Arial" charset="0"/>
              </a:rPr>
              <a:t>	Place the numbers</a:t>
            </a:r>
            <a:br>
              <a:rPr lang="en-US" altLang="en-US" dirty="0" smtClean="0">
                <a:latin typeface="Arial" charset="0"/>
                <a:cs typeface="Arial" charset="0"/>
              </a:rPr>
            </a:br>
            <a:r>
              <a:rPr lang="en-US" altLang="en-US" sz="1800" dirty="0" smtClean="0">
                <a:latin typeface="Arial" charset="0"/>
                <a:cs typeface="Arial" charset="0"/>
              </a:rPr>
              <a:t> </a:t>
            </a:r>
            <a:r>
              <a:rPr lang="en-US" altLang="en-US" sz="1600" dirty="0" smtClean="0">
                <a:latin typeface="Consolas" panose="020B0609020204030204" pitchFamily="49" charset="0"/>
                <a:cs typeface="Consolas" panose="020B0609020204030204" pitchFamily="49" charset="0"/>
              </a:rPr>
              <a:t>10</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00  11</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00  11</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01  00</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01  10</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01  11</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10  01</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11  11</a:t>
            </a:r>
            <a:r>
              <a:rPr 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11  00</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11  01</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11</a:t>
            </a:r>
            <a:endParaRPr lang="en-US" altLang="en-US" sz="1800" dirty="0" smtClean="0">
              <a:latin typeface="Consolas" panose="020B0609020204030204" pitchFamily="49" charset="0"/>
              <a:cs typeface="Consolas" panose="020B0609020204030204" pitchFamily="49" charset="0"/>
            </a:endParaRPr>
          </a:p>
          <a:p>
            <a:pPr>
              <a:buFontTx/>
              <a:buNone/>
            </a:pPr>
            <a:r>
              <a:rPr lang="en-US" altLang="en-US" dirty="0" smtClean="0">
                <a:latin typeface="Arial" charset="0"/>
                <a:cs typeface="Arial" charset="0"/>
              </a:rPr>
              <a:t>	into the queues based on the 3</a:t>
            </a:r>
            <a:r>
              <a:rPr lang="en-US" altLang="en-US" baseline="30000" dirty="0" smtClean="0">
                <a:latin typeface="Arial" charset="0"/>
                <a:cs typeface="Arial" charset="0"/>
              </a:rPr>
              <a:t>rd</a:t>
            </a:r>
            <a:r>
              <a:rPr lang="en-US" altLang="en-US" dirty="0" smtClean="0">
                <a:latin typeface="Arial" charset="0"/>
                <a:cs typeface="Arial" charset="0"/>
              </a:rPr>
              <a:t> bit:</a:t>
            </a:r>
          </a:p>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Remove them in order:</a:t>
            </a:r>
          </a:p>
          <a:p>
            <a:pPr>
              <a:buFontTx/>
              <a:buNone/>
            </a:pPr>
            <a:r>
              <a:rPr lang="en-US" altLang="en-US" sz="1800" dirty="0" smtClean="0">
                <a:latin typeface="Arial" charset="0"/>
                <a:cs typeface="Arial" charset="0"/>
              </a:rPr>
              <a:t>      </a:t>
            </a:r>
            <a:r>
              <a:rPr lang="en-US" altLang="en-US" sz="1600" dirty="0" smtClean="0">
                <a:latin typeface="Consolas" panose="020B0609020204030204" pitchFamily="49" charset="0"/>
                <a:cs typeface="Consolas" panose="020B0609020204030204" pitchFamily="49" charset="0"/>
              </a:rPr>
              <a:t>10</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00  11</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01  11</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10  11</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11  01</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11  11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00  00</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01  10</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01  01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11  00</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11</a:t>
            </a:r>
          </a:p>
          <a:p>
            <a:endParaRPr lang="en-US" altLang="en-US" sz="1800" dirty="0" smtClean="0">
              <a:latin typeface="Consolas" panose="020B0609020204030204" pitchFamily="49" charset="0"/>
              <a:cs typeface="Consolas" panose="020B0609020204030204" pitchFamily="49" charset="0"/>
            </a:endParaRPr>
          </a:p>
        </p:txBody>
      </p:sp>
      <p:graphicFrame>
        <p:nvGraphicFramePr>
          <p:cNvPr id="210948" name="Group 4"/>
          <p:cNvGraphicFramePr>
            <a:graphicFrameLocks noGrp="1"/>
          </p:cNvGraphicFramePr>
          <p:nvPr>
            <p:extLst>
              <p:ext uri="{D42A27DB-BD31-4B8C-83A1-F6EECF244321}">
                <p14:modId xmlns:p14="http://schemas.microsoft.com/office/powerpoint/2010/main" val="2175349949"/>
              </p:ext>
            </p:extLst>
          </p:nvPr>
        </p:nvGraphicFramePr>
        <p:xfrm>
          <a:off x="827088" y="2769692"/>
          <a:ext cx="7677150" cy="731316"/>
        </p:xfrm>
        <a:graphic>
          <a:graphicData uri="http://schemas.openxmlformats.org/drawingml/2006/table">
            <a:tbl>
              <a:tblPr/>
              <a:tblGrid>
                <a:gridCol w="598487"/>
                <a:gridCol w="884238"/>
                <a:gridCol w="885825"/>
                <a:gridCol w="884237"/>
                <a:gridCol w="885825"/>
                <a:gridCol w="884238"/>
                <a:gridCol w="885825"/>
                <a:gridCol w="884237"/>
                <a:gridCol w="884238"/>
              </a:tblGrid>
              <a:tr h="365576">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10</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11</a:t>
                      </a:r>
                      <a:r>
                        <a:rPr kumimoji="0" lang="en-US" sz="1800" b="0" i="0" u="none" strike="noStrike" cap="none" normalizeH="0" baseline="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10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35405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00</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10</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00</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1151934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09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48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48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Group 4"/>
          <p:cNvGraphicFramePr>
            <a:graphicFrameLocks noGrp="1"/>
          </p:cNvGraphicFramePr>
          <p:nvPr>
            <p:extLst>
              <p:ext uri="{D42A27DB-BD31-4B8C-83A1-F6EECF244321}">
                <p14:modId xmlns:p14="http://schemas.microsoft.com/office/powerpoint/2010/main" val="1725619518"/>
              </p:ext>
            </p:extLst>
          </p:nvPr>
        </p:nvGraphicFramePr>
        <p:xfrm>
          <a:off x="829889" y="2772461"/>
          <a:ext cx="7677150" cy="731316"/>
        </p:xfrm>
        <a:graphic>
          <a:graphicData uri="http://schemas.openxmlformats.org/drawingml/2006/table">
            <a:tbl>
              <a:tblPr/>
              <a:tblGrid>
                <a:gridCol w="598487"/>
                <a:gridCol w="884238"/>
                <a:gridCol w="885825"/>
                <a:gridCol w="884237"/>
                <a:gridCol w="885825"/>
                <a:gridCol w="884238"/>
                <a:gridCol w="885825"/>
                <a:gridCol w="884237"/>
                <a:gridCol w="884238"/>
              </a:tblGrid>
              <a:tr h="342614">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362889">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
        <p:nvSpPr>
          <p:cNvPr id="21506" name="Rectangle 2"/>
          <p:cNvSpPr>
            <a:spLocks noGrp="1" noChangeArrowheads="1"/>
          </p:cNvSpPr>
          <p:nvPr>
            <p:ph type="title"/>
          </p:nvPr>
        </p:nvSpPr>
        <p:spPr/>
        <p:txBody>
          <a:bodyPr/>
          <a:lstStyle/>
          <a:p>
            <a:r>
              <a:rPr lang="en-US" altLang="en-US" smtClean="0">
                <a:latin typeface="Arial" charset="0"/>
                <a:cs typeface="Arial" charset="0"/>
              </a:rPr>
              <a:t>Example 2</a:t>
            </a:r>
          </a:p>
        </p:txBody>
      </p:sp>
      <p:sp>
        <p:nvSpPr>
          <p:cNvPr id="21507" name="Rectangle 3"/>
          <p:cNvSpPr>
            <a:spLocks noGrp="1" noChangeArrowheads="1"/>
          </p:cNvSpPr>
          <p:nvPr>
            <p:ph type="body" idx="1"/>
          </p:nvPr>
        </p:nvSpPr>
        <p:spPr/>
        <p:txBody>
          <a:bodyPr/>
          <a:lstStyle/>
          <a:p>
            <a:pPr>
              <a:buNone/>
            </a:pPr>
            <a:r>
              <a:rPr lang="en-US" altLang="en-US" dirty="0" smtClean="0">
                <a:latin typeface="Arial" charset="0"/>
                <a:cs typeface="Arial" charset="0"/>
              </a:rPr>
              <a:t>	Place the numbers</a:t>
            </a:r>
            <a:br>
              <a:rPr lang="en-US" altLang="en-US" dirty="0" smtClean="0">
                <a:latin typeface="Arial" charset="0"/>
                <a:cs typeface="Arial" charset="0"/>
              </a:rPr>
            </a:br>
            <a:r>
              <a:rPr lang="en-US" altLang="en-US" sz="1800" dirty="0" smtClean="0">
                <a:latin typeface="Arial" charset="0"/>
                <a:cs typeface="Arial" charset="0"/>
              </a:rPr>
              <a:t> </a:t>
            </a:r>
            <a:r>
              <a:rPr lang="en-US" altLang="en-US" sz="1600" dirty="0" smtClean="0">
                <a:latin typeface="Consolas" panose="020B0609020204030204" pitchFamily="49" charset="0"/>
                <a:cs typeface="Consolas" panose="020B0609020204030204" pitchFamily="49" charset="0"/>
              </a:rPr>
              <a:t>1</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000  1</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001  1</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010  1</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011  0</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011  1</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100  0</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101  1</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101  0</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111  0</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111</a:t>
            </a:r>
            <a:endParaRPr lang="en-US" altLang="en-US" sz="1800" dirty="0" smtClean="0">
              <a:latin typeface="Consolas" panose="020B0609020204030204" pitchFamily="49" charset="0"/>
              <a:cs typeface="Consolas" panose="020B0609020204030204" pitchFamily="49" charset="0"/>
            </a:endParaRPr>
          </a:p>
          <a:p>
            <a:pPr>
              <a:buFontTx/>
              <a:buNone/>
            </a:pPr>
            <a:r>
              <a:rPr lang="en-US" altLang="en-US" dirty="0" smtClean="0">
                <a:latin typeface="Arial" charset="0"/>
                <a:cs typeface="Arial" charset="0"/>
              </a:rPr>
              <a:t>	into the queues based on the 2</a:t>
            </a:r>
            <a:r>
              <a:rPr lang="en-US" altLang="en-US" baseline="30000" dirty="0" smtClean="0">
                <a:latin typeface="Arial" charset="0"/>
                <a:cs typeface="Arial" charset="0"/>
              </a:rPr>
              <a:t>nd</a:t>
            </a:r>
            <a:r>
              <a:rPr lang="en-US" altLang="en-US" dirty="0" smtClean="0">
                <a:latin typeface="Arial" charset="0"/>
                <a:cs typeface="Arial" charset="0"/>
              </a:rPr>
              <a:t> bit:</a:t>
            </a:r>
          </a:p>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Remove them in order:</a:t>
            </a:r>
          </a:p>
          <a:p>
            <a:pPr>
              <a:buFontTx/>
              <a:buNone/>
            </a:pPr>
            <a:r>
              <a:rPr lang="en-US" altLang="en-US" sz="1800" dirty="0" smtClean="0">
                <a:latin typeface="Arial" charset="0"/>
                <a:cs typeface="Arial" charset="0"/>
              </a:rPr>
              <a:t>      </a:t>
            </a:r>
            <a:r>
              <a:rPr lang="en-US" altLang="en-US" sz="1600" dirty="0" smtClean="0">
                <a:latin typeface="Consolas" panose="020B0609020204030204" pitchFamily="49" charset="0"/>
                <a:cs typeface="Consolas" panose="020B0609020204030204" pitchFamily="49" charset="0"/>
              </a:rPr>
              <a:t>1</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000  0</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101  1</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101  0</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111  1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001  1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010  1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011  0</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011  1</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100  0</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111</a:t>
            </a:r>
          </a:p>
          <a:p>
            <a:endParaRPr lang="en-US" altLang="en-US" dirty="0" smtClean="0">
              <a:latin typeface="Arial" charset="0"/>
              <a:cs typeface="Arial" charset="0"/>
            </a:endParaRPr>
          </a:p>
        </p:txBody>
      </p:sp>
      <p:graphicFrame>
        <p:nvGraphicFramePr>
          <p:cNvPr id="211972" name="Group 4"/>
          <p:cNvGraphicFramePr>
            <a:graphicFrameLocks noGrp="1"/>
          </p:cNvGraphicFramePr>
          <p:nvPr>
            <p:extLst>
              <p:ext uri="{D42A27DB-BD31-4B8C-83A1-F6EECF244321}">
                <p14:modId xmlns:p14="http://schemas.microsoft.com/office/powerpoint/2010/main" val="3712400070"/>
              </p:ext>
            </p:extLst>
          </p:nvPr>
        </p:nvGraphicFramePr>
        <p:xfrm>
          <a:off x="827088" y="2769692"/>
          <a:ext cx="7677150" cy="731316"/>
        </p:xfrm>
        <a:graphic>
          <a:graphicData uri="http://schemas.openxmlformats.org/drawingml/2006/table">
            <a:tbl>
              <a:tblPr/>
              <a:tblGrid>
                <a:gridCol w="598487"/>
                <a:gridCol w="884238"/>
                <a:gridCol w="885825"/>
                <a:gridCol w="884237"/>
                <a:gridCol w="885825"/>
                <a:gridCol w="884238"/>
                <a:gridCol w="885825"/>
                <a:gridCol w="884237"/>
                <a:gridCol w="884238"/>
              </a:tblGrid>
              <a:tr h="365576">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endPar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000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0</a:t>
                      </a:r>
                      <a:r>
                        <a:rPr kumimoji="0" lang="en-US" sz="1800" b="0" i="0" u="none" strike="noStrike" cap="none" normalizeH="0" baseline="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101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1</a:t>
                      </a:r>
                      <a:r>
                        <a:rPr kumimoji="0" lang="en-US" sz="1800" b="0" i="0" u="none" strike="noStrike" cap="none" normalizeH="0" baseline="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101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0</a:t>
                      </a:r>
                      <a:r>
                        <a:rPr kumimoji="0" lang="en-US" sz="1800" b="0" i="0" u="none" strike="noStrike" cap="none" normalizeH="0" baseline="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111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35405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001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100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718401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197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507">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50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Group 4"/>
          <p:cNvGraphicFramePr>
            <a:graphicFrameLocks noGrp="1"/>
          </p:cNvGraphicFramePr>
          <p:nvPr>
            <p:extLst>
              <p:ext uri="{D42A27DB-BD31-4B8C-83A1-F6EECF244321}">
                <p14:modId xmlns:p14="http://schemas.microsoft.com/office/powerpoint/2010/main" val="1047782372"/>
              </p:ext>
            </p:extLst>
          </p:nvPr>
        </p:nvGraphicFramePr>
        <p:xfrm>
          <a:off x="829889" y="2772461"/>
          <a:ext cx="7677150" cy="731316"/>
        </p:xfrm>
        <a:graphic>
          <a:graphicData uri="http://schemas.openxmlformats.org/drawingml/2006/table">
            <a:tbl>
              <a:tblPr/>
              <a:tblGrid>
                <a:gridCol w="598487"/>
                <a:gridCol w="884238"/>
                <a:gridCol w="885825"/>
                <a:gridCol w="884237"/>
                <a:gridCol w="885825"/>
                <a:gridCol w="884238"/>
                <a:gridCol w="885825"/>
                <a:gridCol w="884237"/>
                <a:gridCol w="884238"/>
              </a:tblGrid>
              <a:tr h="342614">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hlink"/>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362889">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rgbClr val="FF0000"/>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
        <p:nvSpPr>
          <p:cNvPr id="22530" name="Rectangle 2"/>
          <p:cNvSpPr>
            <a:spLocks noGrp="1" noChangeArrowheads="1"/>
          </p:cNvSpPr>
          <p:nvPr>
            <p:ph type="title"/>
          </p:nvPr>
        </p:nvSpPr>
        <p:spPr/>
        <p:txBody>
          <a:bodyPr/>
          <a:lstStyle/>
          <a:p>
            <a:r>
              <a:rPr lang="en-US" altLang="en-US" smtClean="0">
                <a:latin typeface="Arial" charset="0"/>
                <a:cs typeface="Arial" charset="0"/>
              </a:rPr>
              <a:t>Example 2</a:t>
            </a:r>
          </a:p>
        </p:txBody>
      </p:sp>
      <p:sp>
        <p:nvSpPr>
          <p:cNvPr id="22531" name="Rectangle 3"/>
          <p:cNvSpPr>
            <a:spLocks noGrp="1" noChangeArrowheads="1"/>
          </p:cNvSpPr>
          <p:nvPr>
            <p:ph type="body" idx="1"/>
          </p:nvPr>
        </p:nvSpPr>
        <p:spPr/>
        <p:txBody>
          <a:bodyPr/>
          <a:lstStyle/>
          <a:p>
            <a:pPr>
              <a:buNone/>
            </a:pPr>
            <a:r>
              <a:rPr lang="en-US" altLang="en-US" dirty="0" smtClean="0">
                <a:latin typeface="Arial" charset="0"/>
                <a:cs typeface="Arial" charset="0"/>
              </a:rPr>
              <a:t>	Place the numbers</a:t>
            </a:r>
            <a:br>
              <a:rPr lang="en-US" altLang="en-US" dirty="0" smtClean="0">
                <a:latin typeface="Arial" charset="0"/>
                <a:cs typeface="Arial" charset="0"/>
              </a:rPr>
            </a:br>
            <a:r>
              <a:rPr lang="en-US" altLang="en-US" sz="1800" dirty="0" smtClean="0">
                <a:latin typeface="Arial" charset="0"/>
                <a:cs typeface="Arial" charset="0"/>
              </a:rPr>
              <a:t> </a:t>
            </a:r>
            <a:r>
              <a:rPr 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0000  </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0101  </a:t>
            </a:r>
            <a:r>
              <a:rPr 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0101  </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0111  </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1001  </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1010  </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1011  </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1011  </a:t>
            </a:r>
            <a:r>
              <a:rPr lang="en-US" sz="1600" dirty="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1100  </a:t>
            </a:r>
            <a:r>
              <a:rPr lang="en-US" sz="1600" dirty="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1111</a:t>
            </a:r>
            <a:endParaRPr lang="en-US" altLang="en-US" sz="1800" dirty="0" smtClean="0">
              <a:latin typeface="Consolas" panose="020B0609020204030204" pitchFamily="49" charset="0"/>
              <a:cs typeface="Consolas" panose="020B0609020204030204" pitchFamily="49" charset="0"/>
            </a:endParaRPr>
          </a:p>
          <a:p>
            <a:pPr>
              <a:buFontTx/>
              <a:buNone/>
            </a:pPr>
            <a:r>
              <a:rPr lang="en-US" altLang="en-US" dirty="0" smtClean="0">
                <a:latin typeface="Arial" charset="0"/>
                <a:cs typeface="Arial" charset="0"/>
              </a:rPr>
              <a:t>	into the queues based on the 1</a:t>
            </a:r>
            <a:r>
              <a:rPr lang="en-US" altLang="en-US" baseline="30000" dirty="0" smtClean="0">
                <a:latin typeface="Arial" charset="0"/>
                <a:cs typeface="Arial" charset="0"/>
              </a:rPr>
              <a:t>st</a:t>
            </a:r>
            <a:r>
              <a:rPr lang="en-US" altLang="en-US" dirty="0" smtClean="0">
                <a:latin typeface="Arial" charset="0"/>
                <a:cs typeface="Arial" charset="0"/>
              </a:rPr>
              <a:t> bit:</a:t>
            </a:r>
          </a:p>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buFontTx/>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Remove them in order:</a:t>
            </a:r>
          </a:p>
          <a:p>
            <a:pPr>
              <a:buFontTx/>
              <a:buNone/>
            </a:pPr>
            <a:r>
              <a:rPr lang="en-US" altLang="en-US" sz="1800" dirty="0" smtClean="0">
                <a:latin typeface="Arial" charset="0"/>
                <a:cs typeface="Arial" charset="0"/>
              </a:rPr>
              <a:t>      </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0101  </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0111  </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1011  </a:t>
            </a:r>
            <a:r>
              <a:rPr lang="en-US" altLang="en-US" sz="1600" dirty="0" smtClean="0">
                <a:solidFill>
                  <a:schemeClr val="hlink"/>
                </a:solidFill>
                <a:latin typeface="Consolas" panose="020B0609020204030204" pitchFamily="49" charset="0"/>
                <a:cs typeface="Consolas" panose="020B0609020204030204" pitchFamily="49" charset="0"/>
              </a:rPr>
              <a:t>0</a:t>
            </a:r>
            <a:r>
              <a:rPr lang="en-US" altLang="en-US" sz="1600" dirty="0" smtClean="0">
                <a:latin typeface="Consolas" panose="020B0609020204030204" pitchFamily="49" charset="0"/>
                <a:cs typeface="Consolas" panose="020B0609020204030204" pitchFamily="49" charset="0"/>
              </a:rPr>
              <a:t>1111  </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0000  </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0101  </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1001  </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1010  </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1011  </a:t>
            </a:r>
            <a:r>
              <a:rPr lang="en-US" altLang="en-US" sz="1600" dirty="0" smtClean="0">
                <a:solidFill>
                  <a:srgbClr val="FF0000"/>
                </a:solidFill>
                <a:latin typeface="Consolas" panose="020B0609020204030204" pitchFamily="49" charset="0"/>
                <a:cs typeface="Consolas" panose="020B0609020204030204" pitchFamily="49" charset="0"/>
              </a:rPr>
              <a:t>1</a:t>
            </a:r>
            <a:r>
              <a:rPr lang="en-US" altLang="en-US" sz="1600" dirty="0" smtClean="0">
                <a:latin typeface="Consolas" panose="020B0609020204030204" pitchFamily="49" charset="0"/>
                <a:cs typeface="Consolas" panose="020B0609020204030204" pitchFamily="49" charset="0"/>
              </a:rPr>
              <a:t>1100</a:t>
            </a:r>
          </a:p>
          <a:p>
            <a:endParaRPr lang="en-US" altLang="en-US" sz="1800" dirty="0" smtClean="0">
              <a:latin typeface="Consolas" panose="020B0609020204030204" pitchFamily="49" charset="0"/>
              <a:cs typeface="Consolas" panose="020B0609020204030204" pitchFamily="49" charset="0"/>
            </a:endParaRPr>
          </a:p>
        </p:txBody>
      </p:sp>
      <p:graphicFrame>
        <p:nvGraphicFramePr>
          <p:cNvPr id="212996" name="Group 4"/>
          <p:cNvGraphicFramePr>
            <a:graphicFrameLocks noGrp="1"/>
          </p:cNvGraphicFramePr>
          <p:nvPr>
            <p:extLst>
              <p:ext uri="{D42A27DB-BD31-4B8C-83A1-F6EECF244321}">
                <p14:modId xmlns:p14="http://schemas.microsoft.com/office/powerpoint/2010/main" val="331003697"/>
              </p:ext>
            </p:extLst>
          </p:nvPr>
        </p:nvGraphicFramePr>
        <p:xfrm>
          <a:off x="827088" y="2769693"/>
          <a:ext cx="7677150" cy="731316"/>
        </p:xfrm>
        <a:graphic>
          <a:graphicData uri="http://schemas.openxmlformats.org/drawingml/2006/table">
            <a:tbl>
              <a:tblPr/>
              <a:tblGrid>
                <a:gridCol w="598487"/>
                <a:gridCol w="884238"/>
                <a:gridCol w="885825"/>
                <a:gridCol w="884237"/>
                <a:gridCol w="885825"/>
                <a:gridCol w="884238"/>
                <a:gridCol w="885825"/>
                <a:gridCol w="884237"/>
                <a:gridCol w="884238"/>
              </a:tblGrid>
              <a:tr h="365576">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0101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0111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1011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hlink"/>
                          </a:solidFill>
                          <a:effectLst/>
                          <a:latin typeface="Consolas" panose="020B0609020204030204" pitchFamily="49" charset="0"/>
                          <a:cs typeface="Consolas" panose="020B0609020204030204" pitchFamily="49" charset="0"/>
                        </a:rPr>
                        <a:t>0</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35405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0000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0101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1001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1010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smtClean="0">
                          <a:ln>
                            <a:noFill/>
                          </a:ln>
                          <a:solidFill>
                            <a:schemeClr val="tx1"/>
                          </a:solidFill>
                          <a:effectLst/>
                          <a:latin typeface="Consolas" panose="020B0609020204030204" pitchFamily="49" charset="0"/>
                          <a:cs typeface="Consolas" panose="020B0609020204030204" pitchFamily="49" charset="0"/>
                        </a:rPr>
                        <a:t>1011</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rgbClr val="FF0000"/>
                          </a:solidFill>
                          <a:effectLst/>
                          <a:latin typeface="Consolas" panose="020B0609020204030204" pitchFamily="49" charset="0"/>
                          <a:cs typeface="Consolas" panose="020B0609020204030204" pitchFamily="49" charset="0"/>
                        </a:rPr>
                        <a:t>1</a:t>
                      </a:r>
                      <a:r>
                        <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rPr>
                        <a:t>1100</a:t>
                      </a: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Consolas" panose="020B0609020204030204" pitchFamily="49" charset="0"/>
                        <a:cs typeface="Consolas" panose="020B0609020204030204" pitchFamily="49"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669" marB="45669"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1716305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29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ltLang="en-US" smtClean="0">
                <a:latin typeface="Arial" charset="0"/>
                <a:cs typeface="Arial" charset="0"/>
              </a:rPr>
              <a:t>Outline</a:t>
            </a:r>
          </a:p>
        </p:txBody>
      </p:sp>
      <p:sp>
        <p:nvSpPr>
          <p:cNvPr id="5123" name="Rectangle 3"/>
          <p:cNvSpPr>
            <a:spLocks noGrp="1" noChangeArrowheads="1"/>
          </p:cNvSpPr>
          <p:nvPr>
            <p:ph type="body" idx="1"/>
          </p:nvPr>
        </p:nvSpPr>
        <p:spPr/>
        <p:txBody>
          <a:bodyPr/>
          <a:lstStyle/>
          <a:p>
            <a:pPr marL="360363" indent="-360363">
              <a:buNone/>
            </a:pPr>
            <a:r>
              <a:rPr lang="en-US" altLang="en-US" dirty="0" smtClean="0">
                <a:latin typeface="Arial" charset="0"/>
                <a:cs typeface="Arial" charset="0"/>
              </a:rPr>
              <a:t>	This topic covers radix sort:</a:t>
            </a:r>
          </a:p>
          <a:p>
            <a:pPr lvl="1"/>
            <a:r>
              <a:rPr lang="en-US" altLang="en-US" dirty="0" smtClean="0">
                <a:latin typeface="Arial" charset="0"/>
                <a:cs typeface="Arial" charset="0"/>
              </a:rPr>
              <a:t>Bucket sort is </a:t>
            </a:r>
            <a:r>
              <a:rPr lang="en-US" altLang="en-US" dirty="0" smtClean="0">
                <a:latin typeface="Symbol" pitchFamily="18" charset="2"/>
                <a:cs typeface="Arial" charset="0"/>
              </a:rPr>
              <a:t>Q</a:t>
            </a:r>
            <a:r>
              <a:rPr lang="en-US" altLang="en-US" dirty="0" smtClean="0">
                <a:latin typeface="Times New Roman" pitchFamily="18" charset="0"/>
                <a:cs typeface="Times New Roman" pitchFamily="18" charset="0"/>
              </a:rPr>
              <a:t>(</a:t>
            </a:r>
            <a:r>
              <a:rPr lang="en-US" altLang="en-US" i="1" dirty="0" smtClean="0">
                <a:latin typeface="Times New Roman" pitchFamily="18" charset="0"/>
                <a:cs typeface="Times New Roman" pitchFamily="18" charset="0"/>
              </a:rPr>
              <a:t>n</a:t>
            </a:r>
            <a:r>
              <a:rPr lang="en-US" altLang="en-US" dirty="0" smtClean="0">
                <a:latin typeface="Times New Roman" pitchFamily="18" charset="0"/>
                <a:cs typeface="Times New Roman" pitchFamily="18" charset="0"/>
              </a:rPr>
              <a:t> + </a:t>
            </a:r>
            <a:r>
              <a:rPr lang="en-US" altLang="en-US" i="1" dirty="0" smtClean="0">
                <a:latin typeface="Times New Roman" pitchFamily="18" charset="0"/>
                <a:cs typeface="Times New Roman" pitchFamily="18" charset="0"/>
              </a:rPr>
              <a:t>m</a:t>
            </a:r>
            <a:r>
              <a:rPr lang="en-US" altLang="en-US" dirty="0" smtClean="0">
                <a:latin typeface="Times New Roman" pitchFamily="18" charset="0"/>
                <a:cs typeface="Times New Roman" pitchFamily="18" charset="0"/>
              </a:rPr>
              <a:t>)</a:t>
            </a:r>
            <a:endParaRPr lang="en-US" altLang="en-US" dirty="0" smtClean="0">
              <a:latin typeface="Arial" charset="0"/>
              <a:cs typeface="Arial" charset="0"/>
            </a:endParaRPr>
          </a:p>
          <a:p>
            <a:pPr lvl="1"/>
            <a:r>
              <a:rPr lang="en-US" altLang="en-US" dirty="0" smtClean="0">
                <a:latin typeface="Arial" charset="0"/>
                <a:cs typeface="Arial" charset="0"/>
              </a:rPr>
              <a:t>Is it possible to capitalize on the linear behaviour?</a:t>
            </a:r>
          </a:p>
          <a:p>
            <a:pPr lvl="1"/>
            <a:r>
              <a:rPr lang="en-US" altLang="en-US" dirty="0" smtClean="0">
                <a:latin typeface="Arial" charset="0"/>
                <a:cs typeface="Arial" charset="0"/>
              </a:rPr>
              <a:t>Consider sorting digits</a:t>
            </a:r>
          </a:p>
        </p:txBody>
      </p:sp>
    </p:spTree>
    <p:extLst>
      <p:ext uri="{BB962C8B-B14F-4D97-AF65-F5344CB8AC3E}">
        <p14:creationId xmlns:p14="http://schemas.microsoft.com/office/powerpoint/2010/main" val="50400707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en-US" altLang="en-US" smtClean="0">
                <a:latin typeface="Arial" charset="0"/>
                <a:cs typeface="Arial" charset="0"/>
              </a:rPr>
              <a:t>Example 2</a:t>
            </a:r>
          </a:p>
        </p:txBody>
      </p:sp>
      <p:sp>
        <p:nvSpPr>
          <p:cNvPr id="2355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The numbers</a:t>
            </a:r>
          </a:p>
          <a:p>
            <a:pPr>
              <a:buFontTx/>
              <a:buNone/>
            </a:pPr>
            <a:r>
              <a:rPr lang="en-US" altLang="en-US" sz="1600" dirty="0" smtClean="0">
                <a:latin typeface="Consolas" panose="020B0609020204030204" pitchFamily="49" charset="0"/>
                <a:cs typeface="Consolas" panose="020B0609020204030204" pitchFamily="49" charset="0"/>
              </a:rPr>
              <a:t>    </a:t>
            </a:r>
            <a:r>
              <a:rPr lang="en-US" altLang="en-US" sz="1600" dirty="0" smtClean="0">
                <a:latin typeface="Consolas" panose="020B0609020204030204" pitchFamily="49" charset="0"/>
                <a:cs typeface="Consolas" panose="020B0609020204030204" pitchFamily="49" charset="0"/>
              </a:rPr>
              <a:t>00101  </a:t>
            </a:r>
            <a:r>
              <a:rPr lang="en-US" altLang="en-US" sz="1600" dirty="0" smtClean="0">
                <a:latin typeface="Consolas" panose="020B0609020204030204" pitchFamily="49" charset="0"/>
                <a:cs typeface="Consolas" panose="020B0609020204030204" pitchFamily="49" charset="0"/>
              </a:rPr>
              <a:t>00111  01011  01111  10000  10101  11001  11010  11011  11100</a:t>
            </a:r>
          </a:p>
          <a:p>
            <a:pPr>
              <a:buFontTx/>
              <a:buNone/>
            </a:pPr>
            <a:r>
              <a:rPr lang="en-US" altLang="en-US" dirty="0" smtClean="0">
                <a:latin typeface="Arial" charset="0"/>
                <a:cs typeface="Arial" charset="0"/>
              </a:rPr>
              <a:t>	are now in order</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This required </a:t>
            </a:r>
            <a:r>
              <a:rPr lang="en-US" altLang="en-US" dirty="0" smtClean="0">
                <a:latin typeface="Times New Roman" pitchFamily="18" charset="0"/>
                <a:cs typeface="Arial" charset="0"/>
              </a:rPr>
              <a:t>5</a:t>
            </a:r>
            <a:r>
              <a:rPr lang="en-US" altLang="en-US" i="1" dirty="0" smtClean="0">
                <a:latin typeface="Times New Roman" pitchFamily="18" charset="0"/>
                <a:cs typeface="Arial" charset="0"/>
              </a:rPr>
              <a:t>n</a:t>
            </a:r>
            <a:r>
              <a:rPr lang="en-US" altLang="en-US" dirty="0" smtClean="0">
                <a:latin typeface="Arial" charset="0"/>
                <a:cs typeface="Arial" charset="0"/>
              </a:rPr>
              <a:t> </a:t>
            </a:r>
            <a:r>
              <a:rPr lang="en-US" altLang="en-US" dirty="0" err="1" smtClean="0">
                <a:latin typeface="Arial" charset="0"/>
                <a:cs typeface="Arial" charset="0"/>
              </a:rPr>
              <a:t>enqueues</a:t>
            </a:r>
            <a:r>
              <a:rPr lang="en-US" altLang="en-US" dirty="0" smtClean="0">
                <a:latin typeface="Arial" charset="0"/>
                <a:cs typeface="Arial" charset="0"/>
              </a:rPr>
              <a:t> and </a:t>
            </a:r>
            <a:r>
              <a:rPr lang="en-US" altLang="en-US" dirty="0" err="1" smtClean="0">
                <a:latin typeface="Arial" charset="0"/>
                <a:cs typeface="Arial" charset="0"/>
              </a:rPr>
              <a:t>dequeues</a:t>
            </a:r>
            <a:endParaRPr lang="en-US" altLang="en-US" dirty="0" smtClean="0">
              <a:latin typeface="Arial" charset="0"/>
              <a:cs typeface="Arial" charset="0"/>
            </a:endParaRPr>
          </a:p>
          <a:p>
            <a:pPr lvl="1"/>
            <a:r>
              <a:rPr lang="en-US" altLang="en-US" dirty="0" smtClean="0">
                <a:latin typeface="Arial" charset="0"/>
                <a:cs typeface="Arial" charset="0"/>
              </a:rPr>
              <a:t>In this case, it </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 = 10</a:t>
            </a:r>
          </a:p>
        </p:txBody>
      </p:sp>
    </p:spTree>
    <p:extLst>
      <p:ext uri="{BB962C8B-B14F-4D97-AF65-F5344CB8AC3E}">
        <p14:creationId xmlns:p14="http://schemas.microsoft.com/office/powerpoint/2010/main" val="39056699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altLang="en-US" dirty="0" smtClean="0">
                <a:latin typeface="Arial" charset="0"/>
                <a:cs typeface="Arial" charset="0"/>
              </a:rPr>
              <a:t>Sorting binary numbers</a:t>
            </a:r>
            <a:endParaRPr lang="en-US" altLang="en-US" dirty="0" smtClean="0">
              <a:latin typeface="Arial" charset="0"/>
              <a:cs typeface="Arial" charset="0"/>
            </a:endParaRPr>
          </a:p>
        </p:txBody>
      </p:sp>
      <p:sp>
        <p:nvSpPr>
          <p:cNvPr id="24579"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The implementation of the queues may require a lot of memory, especially if dynamic memory allocation is not possible</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With only two buckets, we can always fill an array from either end:</a:t>
            </a:r>
          </a:p>
          <a:p>
            <a:pPr lvl="1"/>
            <a:r>
              <a:rPr lang="en-US" altLang="en-US" dirty="0" smtClean="0">
                <a:latin typeface="Arial" charset="0"/>
                <a:cs typeface="Arial" charset="0"/>
              </a:rPr>
              <a:t>Enqueue 0 at the front</a:t>
            </a:r>
          </a:p>
          <a:p>
            <a:pPr lvl="1"/>
            <a:r>
              <a:rPr lang="en-US" altLang="en-US" dirty="0" smtClean="0">
                <a:latin typeface="Arial" charset="0"/>
                <a:cs typeface="Arial" charset="0"/>
              </a:rPr>
              <a:t>Enqueue 1 at the back</a:t>
            </a:r>
          </a:p>
          <a:p>
            <a:pPr lvl="1"/>
            <a:r>
              <a:rPr lang="en-US" altLang="en-US" dirty="0" smtClean="0">
                <a:latin typeface="Arial" charset="0"/>
                <a:cs typeface="Arial" charset="0"/>
              </a:rPr>
              <a:t>Mirror the 1s after all </a:t>
            </a:r>
            <a:r>
              <a:rPr lang="en-US" altLang="en-US" dirty="0" err="1" smtClean="0">
                <a:latin typeface="Arial" charset="0"/>
                <a:cs typeface="Arial" charset="0"/>
              </a:rPr>
              <a:t>enqueues</a:t>
            </a:r>
            <a:r>
              <a:rPr lang="en-US" altLang="en-US" dirty="0" smtClean="0">
                <a:latin typeface="Arial" charset="0"/>
                <a:cs typeface="Arial" charset="0"/>
              </a:rPr>
              <a:t> are preformed</a:t>
            </a:r>
          </a:p>
        </p:txBody>
      </p:sp>
    </p:spTree>
    <p:extLst>
      <p:ext uri="{BB962C8B-B14F-4D97-AF65-F5344CB8AC3E}">
        <p14:creationId xmlns:p14="http://schemas.microsoft.com/office/powerpoint/2010/main" val="363791644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altLang="en-US" dirty="0" smtClean="0">
                <a:latin typeface="Arial" charset="0"/>
                <a:cs typeface="Arial" charset="0"/>
              </a:rPr>
              <a:t>Sorting binary numbers</a:t>
            </a:r>
            <a:endParaRPr lang="en-US" altLang="en-US" dirty="0" smtClean="0">
              <a:latin typeface="Arial" charset="0"/>
              <a:cs typeface="Arial" charset="0"/>
            </a:endParaRPr>
          </a:p>
        </p:txBody>
      </p:sp>
      <p:sp>
        <p:nvSpPr>
          <p:cNvPr id="2560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This demonstrates the idea:</a:t>
            </a:r>
          </a:p>
          <a:p>
            <a:endParaRPr lang="en-US" altLang="en-US" smtClean="0">
              <a:latin typeface="Arial" charset="0"/>
              <a:cs typeface="Arial" charset="0"/>
            </a:endParaRPr>
          </a:p>
          <a:p>
            <a:pPr>
              <a:buFontTx/>
              <a:buNone/>
            </a:pPr>
            <a:r>
              <a:rPr lang="en-US" altLang="en-US" sz="1700" smtClean="0">
                <a:latin typeface="Arial" charset="0"/>
                <a:cs typeface="Arial" charset="0"/>
              </a:rPr>
              <a:t>		Unordered:</a:t>
            </a:r>
          </a:p>
          <a:p>
            <a:pPr>
              <a:buFontTx/>
              <a:buNone/>
            </a:pPr>
            <a:endParaRPr lang="en-US" altLang="en-US" sz="1700" smtClean="0">
              <a:latin typeface="Arial" charset="0"/>
              <a:cs typeface="Arial" charset="0"/>
            </a:endParaRPr>
          </a:p>
          <a:p>
            <a:pPr>
              <a:buFontTx/>
              <a:buNone/>
            </a:pPr>
            <a:r>
              <a:rPr lang="en-US" altLang="en-US" sz="1700" smtClean="0">
                <a:latin typeface="Arial" charset="0"/>
                <a:cs typeface="Arial" charset="0"/>
              </a:rPr>
              <a:t>		Start enqueing:</a:t>
            </a:r>
          </a:p>
          <a:p>
            <a:pPr>
              <a:buFontTx/>
              <a:buNone/>
            </a:pPr>
            <a:endParaRPr lang="en-US" altLang="en-US" sz="1700" smtClean="0">
              <a:latin typeface="Arial" charset="0"/>
              <a:cs typeface="Arial" charset="0"/>
            </a:endParaRPr>
          </a:p>
          <a:p>
            <a:pPr>
              <a:buFontTx/>
              <a:buNone/>
            </a:pPr>
            <a:r>
              <a:rPr lang="en-US" altLang="en-US" sz="1700" smtClean="0">
                <a:latin typeface="Arial" charset="0"/>
                <a:cs typeface="Arial" charset="0"/>
              </a:rPr>
              <a:t>		Finish enqueing:</a:t>
            </a:r>
          </a:p>
          <a:p>
            <a:pPr>
              <a:buFontTx/>
              <a:buNone/>
            </a:pPr>
            <a:endParaRPr lang="en-US" altLang="en-US" sz="1700" smtClean="0">
              <a:latin typeface="Arial" charset="0"/>
              <a:cs typeface="Arial" charset="0"/>
            </a:endParaRPr>
          </a:p>
          <a:p>
            <a:pPr>
              <a:buFontTx/>
              <a:buNone/>
            </a:pPr>
            <a:r>
              <a:rPr lang="en-US" altLang="en-US" sz="1700" smtClean="0">
                <a:latin typeface="Arial" charset="0"/>
                <a:cs typeface="Arial" charset="0"/>
              </a:rPr>
              <a:t>		Swap 2</a:t>
            </a:r>
            <a:r>
              <a:rPr lang="en-US" altLang="en-US" sz="1700" baseline="30000" smtClean="0">
                <a:latin typeface="Arial" charset="0"/>
                <a:cs typeface="Arial" charset="0"/>
              </a:rPr>
              <a:t>nd</a:t>
            </a:r>
            <a:r>
              <a:rPr lang="en-US" altLang="en-US" sz="1700" smtClean="0">
                <a:latin typeface="Arial" charset="0"/>
                <a:cs typeface="Arial" charset="0"/>
              </a:rPr>
              <a:t> queue:</a:t>
            </a:r>
          </a:p>
          <a:p>
            <a:pPr>
              <a:buFontTx/>
              <a:buNone/>
            </a:pPr>
            <a:endParaRPr lang="en-US" altLang="en-US" sz="1700" smtClean="0">
              <a:latin typeface="Arial" charset="0"/>
              <a:cs typeface="Arial" charset="0"/>
            </a:endParaRPr>
          </a:p>
          <a:p>
            <a:pPr>
              <a:buFontTx/>
              <a:buNone/>
            </a:pPr>
            <a:r>
              <a:rPr lang="en-US" altLang="en-US" sz="1700" smtClean="0">
                <a:latin typeface="Arial" charset="0"/>
                <a:cs typeface="Arial" charset="0"/>
              </a:rPr>
              <a:t>		Finished:</a:t>
            </a:r>
          </a:p>
        </p:txBody>
      </p:sp>
      <p:pic>
        <p:nvPicPr>
          <p:cNvPr id="25604" name="Picture 4" descr="binaryradi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8488" y="2420938"/>
            <a:ext cx="4962525" cy="2663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6292989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r>
              <a:rPr lang="en-US" altLang="en-US" dirty="0" smtClean="0">
                <a:latin typeface="Arial" charset="0"/>
                <a:cs typeface="Arial" charset="0"/>
              </a:rPr>
              <a:t>Sorting binary numbers</a:t>
            </a:r>
            <a:endParaRPr lang="en-US" altLang="en-US" dirty="0" smtClean="0">
              <a:latin typeface="Arial" charset="0"/>
              <a:cs typeface="Arial" charset="0"/>
            </a:endParaRPr>
          </a:p>
        </p:txBody>
      </p:sp>
      <p:sp>
        <p:nvSpPr>
          <p:cNvPr id="2662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Thus, an array of </a:t>
            </a:r>
            <a:r>
              <a:rPr lang="en-US" altLang="en-US" i="1" smtClean="0">
                <a:latin typeface="Times New Roman" pitchFamily="18" charset="0"/>
                <a:cs typeface="Arial" charset="0"/>
              </a:rPr>
              <a:t>n</a:t>
            </a:r>
            <a:r>
              <a:rPr lang="en-US" altLang="en-US" smtClean="0">
                <a:latin typeface="Arial" charset="0"/>
                <a:cs typeface="Arial" charset="0"/>
              </a:rPr>
              <a:t> binary numbers may be sorted using exactly one additional array of size </a:t>
            </a:r>
            <a:r>
              <a:rPr lang="en-US" altLang="en-US" i="1" smtClean="0">
                <a:latin typeface="Times New Roman" pitchFamily="18" charset="0"/>
                <a:cs typeface="Arial" charset="0"/>
              </a:rPr>
              <a:t>n</a:t>
            </a:r>
            <a:endParaRPr lang="en-US" altLang="en-US" smtClean="0">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 two queues use the same array</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Reversing the second queue also runs in </a:t>
            </a:r>
            <a:r>
              <a:rPr lang="en-US" altLang="en-US" b="1" smtClean="0">
                <a:latin typeface="Symbol" pitchFamily="18" charset="2"/>
                <a:cs typeface="Arial" charset="0"/>
              </a:rPr>
              <a:t>Q</a:t>
            </a:r>
            <a:r>
              <a:rPr lang="en-US" altLang="en-US" smtClean="0">
                <a:latin typeface="Times New Roman" pitchFamily="18" charset="0"/>
                <a:cs typeface="Arial" charset="0"/>
              </a:rPr>
              <a:t>(</a:t>
            </a:r>
            <a:r>
              <a:rPr lang="en-US" altLang="en-US" i="1" smtClean="0">
                <a:latin typeface="Times New Roman" pitchFamily="18" charset="0"/>
                <a:cs typeface="Arial" charset="0"/>
              </a:rPr>
              <a:t>n</a:t>
            </a:r>
            <a:r>
              <a:rPr lang="en-US" altLang="en-US" smtClean="0">
                <a:latin typeface="Times New Roman" pitchFamily="18" charset="0"/>
                <a:cs typeface="Arial" charset="0"/>
              </a:rPr>
              <a:t>)</a:t>
            </a:r>
          </a:p>
        </p:txBody>
      </p:sp>
    </p:spTree>
    <p:extLst>
      <p:ext uri="{BB962C8B-B14F-4D97-AF65-F5344CB8AC3E}">
        <p14:creationId xmlns:p14="http://schemas.microsoft.com/office/powerpoint/2010/main" val="89646837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r>
              <a:rPr lang="en-US" altLang="en-US" dirty="0" smtClean="0">
                <a:latin typeface="Arial" charset="0"/>
                <a:cs typeface="Arial" charset="0"/>
              </a:rPr>
              <a:t>Run-time </a:t>
            </a:r>
            <a:r>
              <a:rPr lang="en-US" altLang="en-US" dirty="0" smtClean="0">
                <a:latin typeface="Arial" charset="0"/>
                <a:cs typeface="Arial" charset="0"/>
              </a:rPr>
              <a:t>analysis</a:t>
            </a:r>
            <a:endParaRPr lang="en-US" altLang="en-US" dirty="0" smtClean="0">
              <a:latin typeface="Arial" charset="0"/>
              <a:cs typeface="Arial" charset="0"/>
            </a:endParaRPr>
          </a:p>
        </p:txBody>
      </p:sp>
      <p:sp>
        <p:nvSpPr>
          <p:cNvPr id="27651" name="Rectangle 3"/>
          <p:cNvSpPr>
            <a:spLocks noGrp="1" noChangeArrowheads="1"/>
          </p:cNvSpPr>
          <p:nvPr>
            <p:ph type="body" idx="1"/>
          </p:nvPr>
        </p:nvSpPr>
        <p:spPr>
          <a:xfrm>
            <a:off x="457200" y="1600200"/>
            <a:ext cx="8435975" cy="4525963"/>
          </a:xfrm>
        </p:spPr>
        <p:txBody>
          <a:bodyPr/>
          <a:lstStyle/>
          <a:p>
            <a:pPr>
              <a:buFont typeface="Arial" charset="0"/>
              <a:buNone/>
            </a:pPr>
            <a:r>
              <a:rPr lang="en-US" altLang="en-US" smtClean="0">
                <a:latin typeface="Arial" charset="0"/>
                <a:cs typeface="Arial" charset="0"/>
              </a:rPr>
              <a:t>	Bucket sort is </a:t>
            </a:r>
            <a:r>
              <a:rPr lang="en-US" altLang="en-US" b="1" smtClean="0">
                <a:latin typeface="Symbol" pitchFamily="18" charset="2"/>
                <a:cs typeface="Arial" charset="0"/>
              </a:rPr>
              <a:t>Q</a:t>
            </a:r>
            <a:r>
              <a:rPr lang="en-US" altLang="en-US" smtClean="0">
                <a:latin typeface="Times New Roman" pitchFamily="18" charset="0"/>
                <a:cs typeface="Arial" charset="0"/>
              </a:rPr>
              <a:t>(</a:t>
            </a:r>
            <a:r>
              <a:rPr lang="en-US" altLang="en-US" i="1" smtClean="0">
                <a:latin typeface="Times New Roman" pitchFamily="18" charset="0"/>
                <a:cs typeface="Arial" charset="0"/>
              </a:rPr>
              <a:t>n + m</a:t>
            </a:r>
            <a:r>
              <a:rPr lang="en-US" altLang="en-US" smtClean="0">
                <a:latin typeface="Times New Roman" pitchFamily="18" charset="0"/>
                <a:cs typeface="Arial" charset="0"/>
              </a:rPr>
              <a:t>)</a:t>
            </a:r>
            <a:r>
              <a:rPr lang="en-US" altLang="en-US" smtClean="0">
                <a:latin typeface="Arial" charset="0"/>
                <a:cs typeface="Arial" charset="0"/>
              </a:rPr>
              <a:t> where </a:t>
            </a:r>
            <a:r>
              <a:rPr lang="en-US" altLang="en-US" i="1" smtClean="0">
                <a:latin typeface="Times New Roman" pitchFamily="18" charset="0"/>
                <a:cs typeface="Times New Roman" pitchFamily="18" charset="0"/>
              </a:rPr>
              <a:t>m</a:t>
            </a:r>
            <a:r>
              <a:rPr lang="en-US" altLang="en-US" smtClean="0">
                <a:latin typeface="Arial" charset="0"/>
                <a:cs typeface="Arial" charset="0"/>
              </a:rPr>
              <a:t> is the number of buckets</a:t>
            </a:r>
          </a:p>
          <a:p>
            <a:pPr lvl="1"/>
            <a:r>
              <a:rPr lang="en-US" altLang="en-US" smtClean="0">
                <a:latin typeface="Arial" charset="0"/>
                <a:cs typeface="Arial" charset="0"/>
              </a:rPr>
              <a:t>Restricting ourselves to either decimal digits or bits ensures that </a:t>
            </a:r>
            <a:r>
              <a:rPr lang="en-US" altLang="en-US" i="1" smtClean="0">
                <a:latin typeface="Times New Roman" pitchFamily="18" charset="0"/>
                <a:cs typeface="Arial" charset="0"/>
              </a:rPr>
              <a:t>m</a:t>
            </a:r>
            <a:r>
              <a:rPr lang="en-US" altLang="en-US" smtClean="0">
                <a:latin typeface="Times New Roman" pitchFamily="18" charset="0"/>
                <a:cs typeface="Arial" charset="0"/>
              </a:rPr>
              <a:t> =</a:t>
            </a:r>
            <a:r>
              <a:rPr lang="en-US" altLang="en-US" b="1" smtClean="0">
                <a:latin typeface="Symbol" pitchFamily="18" charset="2"/>
                <a:cs typeface="Arial" charset="0"/>
              </a:rPr>
              <a:t> Q</a:t>
            </a:r>
            <a:r>
              <a:rPr lang="en-US" altLang="en-US" smtClean="0">
                <a:latin typeface="Times New Roman" pitchFamily="18" charset="0"/>
                <a:cs typeface="Arial" charset="0"/>
              </a:rPr>
              <a:t>(1)</a:t>
            </a:r>
            <a:r>
              <a:rPr lang="en-US" altLang="en-US" smtClean="0">
                <a:latin typeface="Arial" charset="0"/>
                <a:cs typeface="Arial" charset="0"/>
              </a:rPr>
              <a:t> </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How often must we iterate to sort numbers on the range </a:t>
            </a:r>
            <a:r>
              <a:rPr lang="en-US" altLang="en-US" smtClean="0">
                <a:latin typeface="Times New Roman" pitchFamily="18" charset="0"/>
                <a:cs typeface="Times New Roman" pitchFamily="18" charset="0"/>
              </a:rPr>
              <a:t>0, …, </a:t>
            </a:r>
            <a:r>
              <a:rPr lang="en-US" altLang="en-US" i="1" smtClean="0">
                <a:latin typeface="Times New Roman" pitchFamily="18" charset="0"/>
                <a:cs typeface="Times New Roman" pitchFamily="18" charset="0"/>
              </a:rPr>
              <a:t>N</a:t>
            </a:r>
            <a:r>
              <a:rPr lang="en-US" altLang="en-US" smtClean="0">
                <a:latin typeface="Times New Roman" pitchFamily="18" charset="0"/>
                <a:cs typeface="Times New Roman" pitchFamily="18" charset="0"/>
              </a:rPr>
              <a:t> – 1</a:t>
            </a:r>
            <a:r>
              <a:rPr lang="en-US" altLang="en-US" smtClean="0">
                <a:latin typeface="Arial" charset="0"/>
                <a:cs typeface="Arial" charset="0"/>
              </a:rPr>
              <a:t>?</a:t>
            </a:r>
          </a:p>
          <a:p>
            <a:pPr lvl="1"/>
            <a:r>
              <a:rPr lang="en-US" altLang="en-US" smtClean="0">
                <a:latin typeface="Arial" charset="0"/>
                <a:cs typeface="Arial" charset="0"/>
              </a:rPr>
              <a:t>We require </a:t>
            </a:r>
            <a:r>
              <a:rPr lang="en-CA" altLang="en-US" smtClean="0">
                <a:latin typeface="Times New Roman" pitchFamily="18" charset="0"/>
                <a:cs typeface="Times New Roman" pitchFamily="18" charset="0"/>
              </a:rPr>
              <a:t>⌊</a:t>
            </a:r>
            <a:r>
              <a:rPr lang="en-US" altLang="en-US" smtClean="0">
                <a:latin typeface="Times New Roman" pitchFamily="18" charset="0"/>
                <a:cs typeface="Times New Roman" pitchFamily="18" charset="0"/>
              </a:rPr>
              <a:t>log</a:t>
            </a:r>
            <a:r>
              <a:rPr lang="en-US" altLang="en-US" baseline="-25000" smtClean="0">
                <a:latin typeface="Times New Roman" pitchFamily="18" charset="0"/>
                <a:cs typeface="Times New Roman" pitchFamily="18" charset="0"/>
              </a:rPr>
              <a:t>10</a:t>
            </a:r>
            <a:r>
              <a:rPr lang="en-US" altLang="en-US" smtClean="0">
                <a:latin typeface="Times New Roman" pitchFamily="18" charset="0"/>
                <a:cs typeface="Times New Roman" pitchFamily="18" charset="0"/>
              </a:rPr>
              <a:t>(</a:t>
            </a:r>
            <a:r>
              <a:rPr lang="en-US" altLang="en-US" i="1" smtClean="0">
                <a:latin typeface="Times New Roman" pitchFamily="18" charset="0"/>
                <a:cs typeface="Times New Roman" pitchFamily="18" charset="0"/>
              </a:rPr>
              <a:t>N</a:t>
            </a:r>
            <a:r>
              <a:rPr lang="en-US" altLang="en-US" smtClean="0">
                <a:latin typeface="Times New Roman" pitchFamily="18" charset="0"/>
                <a:cs typeface="Times New Roman" pitchFamily="18" charset="0"/>
              </a:rPr>
              <a:t>)</a:t>
            </a:r>
            <a:r>
              <a:rPr lang="en-CA" altLang="en-US" smtClean="0">
                <a:latin typeface="Times New Roman" pitchFamily="18" charset="0"/>
                <a:cs typeface="Times New Roman" pitchFamily="18" charset="0"/>
              </a:rPr>
              <a:t>⌋ + 1</a:t>
            </a:r>
            <a:r>
              <a:rPr lang="en-US" altLang="en-US" smtClean="0">
                <a:latin typeface="Arial" charset="0"/>
                <a:cs typeface="Arial" charset="0"/>
              </a:rPr>
              <a:t> digits or </a:t>
            </a:r>
            <a:r>
              <a:rPr lang="en-CA" altLang="en-US" smtClean="0">
                <a:latin typeface="Times New Roman" pitchFamily="18" charset="0"/>
                <a:cs typeface="Times New Roman" pitchFamily="18" charset="0"/>
              </a:rPr>
              <a:t>⌊</a:t>
            </a:r>
            <a:r>
              <a:rPr lang="en-US" altLang="en-US" smtClean="0">
                <a:latin typeface="Times New Roman" pitchFamily="18" charset="0"/>
                <a:cs typeface="Times New Roman" pitchFamily="18" charset="0"/>
              </a:rPr>
              <a:t>log</a:t>
            </a:r>
            <a:r>
              <a:rPr lang="en-US" altLang="en-US" baseline="-25000" smtClean="0">
                <a:latin typeface="Times New Roman" pitchFamily="18" charset="0"/>
                <a:cs typeface="Times New Roman" pitchFamily="18" charset="0"/>
              </a:rPr>
              <a:t>2</a:t>
            </a:r>
            <a:r>
              <a:rPr lang="en-US" altLang="en-US" smtClean="0">
                <a:latin typeface="Times New Roman" pitchFamily="18" charset="0"/>
                <a:cs typeface="Times New Roman" pitchFamily="18" charset="0"/>
              </a:rPr>
              <a:t>(</a:t>
            </a:r>
            <a:r>
              <a:rPr lang="en-US" altLang="en-US" i="1" smtClean="0">
                <a:latin typeface="Times New Roman" pitchFamily="18" charset="0"/>
                <a:cs typeface="Times New Roman" pitchFamily="18" charset="0"/>
              </a:rPr>
              <a:t>N</a:t>
            </a:r>
            <a:r>
              <a:rPr lang="en-US" altLang="en-US" smtClean="0">
                <a:latin typeface="Times New Roman" pitchFamily="18" charset="0"/>
                <a:cs typeface="Times New Roman" pitchFamily="18" charset="0"/>
              </a:rPr>
              <a:t>)</a:t>
            </a:r>
            <a:r>
              <a:rPr lang="en-CA" altLang="en-US" smtClean="0">
                <a:latin typeface="Times New Roman" pitchFamily="18" charset="0"/>
                <a:cs typeface="Times New Roman" pitchFamily="18" charset="0"/>
              </a:rPr>
              <a:t>⌋ + 1 </a:t>
            </a:r>
            <a:r>
              <a:rPr lang="en-US" altLang="en-US" smtClean="0">
                <a:latin typeface="Arial" charset="0"/>
                <a:cs typeface="Arial" charset="0"/>
              </a:rPr>
              <a:t>bits</a:t>
            </a:r>
          </a:p>
          <a:p>
            <a:pPr lvl="1"/>
            <a:r>
              <a:rPr lang="en-US" altLang="en-US" smtClean="0">
                <a:latin typeface="Arial" charset="0"/>
                <a:cs typeface="Arial" charset="0"/>
              </a:rPr>
              <a:t>This is why Arabic numbers are so powerful</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Run time is therefore </a:t>
            </a:r>
            <a:r>
              <a:rPr lang="en-US" altLang="en-US" b="1" smtClean="0">
                <a:latin typeface="Symbol" pitchFamily="18" charset="2"/>
                <a:cs typeface="Arial" charset="0"/>
              </a:rPr>
              <a:t>Q</a:t>
            </a:r>
            <a:r>
              <a:rPr lang="en-US" altLang="en-US" smtClean="0">
                <a:latin typeface="Times New Roman" pitchFamily="18" charset="0"/>
                <a:cs typeface="Arial" charset="0"/>
              </a:rPr>
              <a:t>(</a:t>
            </a:r>
            <a:r>
              <a:rPr lang="en-US" altLang="en-US" i="1" smtClean="0">
                <a:latin typeface="Times New Roman" pitchFamily="18" charset="0"/>
                <a:cs typeface="Arial" charset="0"/>
              </a:rPr>
              <a:t>n</a:t>
            </a:r>
            <a:r>
              <a:rPr lang="en-US" altLang="en-US" smtClean="0">
                <a:latin typeface="Times New Roman" pitchFamily="18" charset="0"/>
                <a:cs typeface="Arial" charset="0"/>
              </a:rPr>
              <a:t> ln(</a:t>
            </a:r>
            <a:r>
              <a:rPr lang="en-US" altLang="en-US" i="1" smtClean="0">
                <a:latin typeface="Times New Roman" pitchFamily="18" charset="0"/>
                <a:cs typeface="Arial" charset="0"/>
              </a:rPr>
              <a:t>N</a:t>
            </a:r>
            <a:r>
              <a:rPr lang="en-US" altLang="en-US" smtClean="0">
                <a:latin typeface="Times New Roman" pitchFamily="18" charset="0"/>
                <a:cs typeface="Arial" charset="0"/>
              </a:rPr>
              <a:t>))</a:t>
            </a:r>
            <a:r>
              <a:rPr lang="en-US" altLang="en-US" smtClean="0">
                <a:latin typeface="Arial" charset="0"/>
                <a:cs typeface="Arial" charset="0"/>
              </a:rPr>
              <a:t> </a:t>
            </a:r>
          </a:p>
          <a:p>
            <a:pPr lvl="1"/>
            <a:r>
              <a:rPr lang="en-US" altLang="en-US" smtClean="0">
                <a:latin typeface="Arial" charset="0"/>
                <a:cs typeface="Arial" charset="0"/>
              </a:rPr>
              <a:t>For this to be faster than previous sorting algorithms, it must be true that </a:t>
            </a:r>
            <a:r>
              <a:rPr lang="en-US" altLang="en-US" smtClean="0">
                <a:latin typeface="Times New Roman" pitchFamily="18" charset="0"/>
                <a:cs typeface="Arial" charset="0"/>
              </a:rPr>
              <a:t>ln(</a:t>
            </a:r>
            <a:r>
              <a:rPr lang="en-US" altLang="en-US" i="1" smtClean="0">
                <a:latin typeface="Times New Roman" pitchFamily="18" charset="0"/>
                <a:cs typeface="Arial" charset="0"/>
              </a:rPr>
              <a:t>N</a:t>
            </a:r>
            <a:r>
              <a:rPr lang="en-US" altLang="en-US" smtClean="0">
                <a:latin typeface="Times New Roman" pitchFamily="18" charset="0"/>
                <a:cs typeface="Arial" charset="0"/>
              </a:rPr>
              <a:t>) &lt; ln(</a:t>
            </a:r>
            <a:r>
              <a:rPr lang="en-US" altLang="en-US" i="1" smtClean="0">
                <a:latin typeface="Times New Roman" pitchFamily="18" charset="0"/>
                <a:cs typeface="Arial" charset="0"/>
              </a:rPr>
              <a:t>n</a:t>
            </a:r>
            <a:r>
              <a:rPr lang="en-US" altLang="en-US" smtClean="0">
                <a:latin typeface="Times New Roman" pitchFamily="18" charset="0"/>
                <a:cs typeface="Arial" charset="0"/>
              </a:rPr>
              <a:t>)</a:t>
            </a:r>
            <a:r>
              <a:rPr lang="en-US" altLang="en-US" smtClean="0">
                <a:latin typeface="Arial" charset="0"/>
                <a:cs typeface="Arial" charset="0"/>
              </a:rPr>
              <a:t> or </a:t>
            </a:r>
            <a:r>
              <a:rPr lang="en-US" altLang="en-US" i="1" smtClean="0">
                <a:latin typeface="Times New Roman" pitchFamily="18" charset="0"/>
                <a:cs typeface="Times New Roman" pitchFamily="18" charset="0"/>
              </a:rPr>
              <a:t>N</a:t>
            </a:r>
            <a:r>
              <a:rPr lang="en-US" altLang="en-US" smtClean="0">
                <a:latin typeface="Times New Roman" pitchFamily="18" charset="0"/>
                <a:cs typeface="Times New Roman" pitchFamily="18" charset="0"/>
              </a:rPr>
              <a:t> &lt;&lt; </a:t>
            </a:r>
            <a:r>
              <a:rPr lang="en-US" altLang="en-US" i="1" smtClean="0">
                <a:latin typeface="Times New Roman" pitchFamily="18" charset="0"/>
                <a:cs typeface="Times New Roman" pitchFamily="18" charset="0"/>
              </a:rPr>
              <a:t>n</a:t>
            </a:r>
          </a:p>
          <a:p>
            <a:pPr lvl="1"/>
            <a:r>
              <a:rPr lang="en-US" altLang="en-US" smtClean="0">
                <a:latin typeface="Arial" charset="0"/>
                <a:cs typeface="Arial" charset="0"/>
              </a:rPr>
              <a:t>Therefore, it is only truly useful if we are sorting lists of relatively small numbers with very significant amount of duplications</a:t>
            </a:r>
            <a:endParaRPr lang="en-US" altLang="en-US" smtClean="0">
              <a:latin typeface="Times New Roman" pitchFamily="18" charset="0"/>
              <a:cs typeface="Arial" charset="0"/>
            </a:endParaRPr>
          </a:p>
        </p:txBody>
      </p:sp>
    </p:spTree>
    <p:extLst>
      <p:ext uri="{BB962C8B-B14F-4D97-AF65-F5344CB8AC3E}">
        <p14:creationId xmlns:p14="http://schemas.microsoft.com/office/powerpoint/2010/main" val="16112625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r>
              <a:rPr lang="en-US" altLang="en-US" dirty="0" smtClean="0">
                <a:latin typeface="Arial" charset="0"/>
                <a:cs typeface="Arial" charset="0"/>
              </a:rPr>
              <a:t>Run-time </a:t>
            </a:r>
            <a:r>
              <a:rPr lang="en-US" altLang="en-US" dirty="0" smtClean="0">
                <a:latin typeface="Arial" charset="0"/>
                <a:cs typeface="Arial" charset="0"/>
              </a:rPr>
              <a:t>analysis</a:t>
            </a:r>
            <a:endParaRPr lang="en-US" altLang="en-US" dirty="0" smtClean="0">
              <a:latin typeface="Arial" charset="0"/>
              <a:cs typeface="Arial" charset="0"/>
            </a:endParaRPr>
          </a:p>
        </p:txBody>
      </p:sp>
      <p:sp>
        <p:nvSpPr>
          <p:cNvPr id="28675"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The following table summarizes the run-times of bucket sort for sorting </a:t>
            </a:r>
            <a:r>
              <a:rPr lang="en-US" altLang="en-US" i="1" dirty="0" smtClean="0">
                <a:latin typeface="Times New Roman" pitchFamily="18" charset="0"/>
                <a:cs typeface="Times New Roman" pitchFamily="18" charset="0"/>
              </a:rPr>
              <a:t>n</a:t>
            </a:r>
            <a:r>
              <a:rPr lang="en-US" altLang="en-US" dirty="0" smtClean="0">
                <a:latin typeface="Times New Roman" pitchFamily="18" charset="0"/>
                <a:cs typeface="Times New Roman" pitchFamily="18" charset="0"/>
              </a:rPr>
              <a:t> </a:t>
            </a:r>
            <a:r>
              <a:rPr lang="en-US" altLang="en-US" dirty="0" smtClean="0">
                <a:latin typeface="Arial" charset="0"/>
                <a:cs typeface="Arial" charset="0"/>
              </a:rPr>
              <a:t>numbers on the range </a:t>
            </a:r>
            <a:r>
              <a:rPr lang="en-US" altLang="en-US" dirty="0" smtClean="0">
                <a:latin typeface="Times New Roman" pitchFamily="18" charset="0"/>
                <a:cs typeface="Times New Roman" pitchFamily="18" charset="0"/>
              </a:rPr>
              <a:t>0, …, </a:t>
            </a:r>
            <a:r>
              <a:rPr lang="en-US" altLang="en-US" i="1" dirty="0" smtClean="0">
                <a:latin typeface="Times New Roman" pitchFamily="18" charset="0"/>
                <a:cs typeface="Times New Roman" pitchFamily="18" charset="0"/>
              </a:rPr>
              <a:t>N</a:t>
            </a:r>
            <a:r>
              <a:rPr lang="en-US" altLang="en-US" dirty="0" smtClean="0">
                <a:latin typeface="Times New Roman" pitchFamily="18" charset="0"/>
                <a:cs typeface="Times New Roman" pitchFamily="18" charset="0"/>
              </a:rPr>
              <a:t> – 1</a:t>
            </a:r>
          </a:p>
          <a:p>
            <a:pPr>
              <a:buFont typeface="Arial" charset="0"/>
              <a:buNone/>
            </a:pPr>
            <a:endParaRPr lang="en-US" altLang="en-US" dirty="0" smtClean="0">
              <a:latin typeface="Times New Roman" pitchFamily="18" charset="0"/>
              <a:cs typeface="Times New Roman" pitchFamily="18" charset="0"/>
            </a:endParaRPr>
          </a:p>
          <a:p>
            <a:pPr>
              <a:buFont typeface="Arial" charset="0"/>
              <a:buNone/>
            </a:pPr>
            <a:endParaRPr lang="en-US" altLang="en-US" dirty="0" smtClean="0">
              <a:latin typeface="Times New Roman" pitchFamily="18" charset="0"/>
              <a:cs typeface="Times New Roman" pitchFamily="18" charset="0"/>
            </a:endParaRPr>
          </a:p>
          <a:p>
            <a:pPr>
              <a:buFont typeface="Arial" charset="0"/>
              <a:buNone/>
            </a:pPr>
            <a:endParaRPr lang="en-US" altLang="en-US" dirty="0" smtClean="0">
              <a:latin typeface="Times New Roman" pitchFamily="18" charset="0"/>
              <a:cs typeface="Times New Roman" pitchFamily="18" charset="0"/>
            </a:endParaRPr>
          </a:p>
          <a:p>
            <a:pPr>
              <a:buFont typeface="Arial" charset="0"/>
              <a:buNone/>
            </a:pPr>
            <a:endParaRPr lang="en-US" altLang="en-US" dirty="0" smtClean="0">
              <a:latin typeface="Times New Roman" pitchFamily="18" charset="0"/>
              <a:cs typeface="Times New Roman" pitchFamily="18" charset="0"/>
            </a:endParaRPr>
          </a:p>
          <a:p>
            <a:pPr>
              <a:buFont typeface="Arial" charset="0"/>
              <a:buNone/>
            </a:pPr>
            <a:endParaRPr lang="en-US" altLang="en-US" dirty="0" smtClean="0">
              <a:latin typeface="Times New Roman" pitchFamily="18" charset="0"/>
              <a:cs typeface="Times New Roman" pitchFamily="18" charset="0"/>
            </a:endParaRPr>
          </a:p>
          <a:p>
            <a:pPr>
              <a:buFont typeface="Arial" charset="0"/>
              <a:buNone/>
            </a:pPr>
            <a:endParaRPr lang="en-US" altLang="en-US" dirty="0" smtClean="0">
              <a:latin typeface="Times New Roman" pitchFamily="18" charset="0"/>
              <a:cs typeface="Times New Roman" pitchFamily="18" charset="0"/>
            </a:endParaRPr>
          </a:p>
          <a:p>
            <a:pPr>
              <a:buFont typeface="Arial" charset="0"/>
              <a:buNone/>
            </a:pPr>
            <a:r>
              <a:rPr lang="en-US" altLang="en-US" dirty="0" smtClean="0">
                <a:latin typeface="Arial" charset="0"/>
                <a:cs typeface="Arial" charset="0"/>
              </a:rPr>
              <a:t>	It requires </a:t>
            </a:r>
            <a:r>
              <a:rPr lang="en-US" altLang="en-US" dirty="0" smtClean="0">
                <a:latin typeface="Symbol" pitchFamily="18" charset="2"/>
                <a:cs typeface="Arial" charset="0"/>
              </a:rPr>
              <a:t>Q</a:t>
            </a:r>
            <a:r>
              <a:rPr lang="en-US" altLang="en-US" dirty="0" smtClean="0">
                <a:latin typeface="Times New Roman" pitchFamily="18" charset="0"/>
                <a:cs typeface="Times New Roman" pitchFamily="18" charset="0"/>
              </a:rPr>
              <a:t>(</a:t>
            </a:r>
            <a:r>
              <a:rPr lang="en-US" altLang="en-US" i="1" dirty="0" smtClean="0">
                <a:latin typeface="Times New Roman" pitchFamily="18" charset="0"/>
                <a:cs typeface="Times New Roman" pitchFamily="18" charset="0"/>
              </a:rPr>
              <a:t>n</a:t>
            </a:r>
            <a:r>
              <a:rPr lang="en-US" altLang="en-US" dirty="0" smtClean="0">
                <a:latin typeface="Times New Roman" pitchFamily="18" charset="0"/>
                <a:cs typeface="Times New Roman" pitchFamily="18" charset="0"/>
              </a:rPr>
              <a:t>)</a:t>
            </a:r>
            <a:r>
              <a:rPr lang="en-US" altLang="en-US" dirty="0" smtClean="0">
                <a:latin typeface="Arial" charset="0"/>
                <a:cs typeface="Arial" charset="0"/>
              </a:rPr>
              <a:t> memory for the queues</a:t>
            </a:r>
            <a:endParaRPr lang="en-US" altLang="en-US" dirty="0" smtClean="0">
              <a:latin typeface="Arial" charset="0"/>
              <a:cs typeface="Arial" charset="0"/>
            </a:endParaRPr>
          </a:p>
          <a:p>
            <a:pPr>
              <a:buFont typeface="Arial" charset="0"/>
              <a:buNone/>
            </a:pPr>
            <a:endParaRPr lang="en-US" altLang="en-US" dirty="0" smtClean="0">
              <a:latin typeface="Times New Roman" pitchFamily="18" charset="0"/>
              <a:cs typeface="Times New Roman" pitchFamily="18" charset="0"/>
            </a:endParaRPr>
          </a:p>
          <a:p>
            <a:pPr>
              <a:buFont typeface="Arial" charset="0"/>
              <a:buNone/>
            </a:pPr>
            <a:r>
              <a:rPr lang="en-US" altLang="en-US" dirty="0" smtClean="0">
                <a:latin typeface="Times New Roman" pitchFamily="18" charset="0"/>
                <a:cs typeface="Times New Roman" pitchFamily="18" charset="0"/>
              </a:rPr>
              <a:t>	</a:t>
            </a:r>
            <a:r>
              <a:rPr lang="en-US" altLang="en-US" dirty="0" smtClean="0">
                <a:latin typeface="Arial" charset="0"/>
                <a:cs typeface="Arial" charset="0"/>
              </a:rPr>
              <a:t>It is only useful to use radix sort over </a:t>
            </a:r>
            <a:r>
              <a:rPr lang="en-US" altLang="en-US" dirty="0" smtClean="0">
                <a:latin typeface="Arial" charset="0"/>
                <a:cs typeface="Arial" charset="0"/>
              </a:rPr>
              <a:t>quicksort if </a:t>
            </a:r>
            <a:r>
              <a:rPr lang="en-US" altLang="en-US" i="1" dirty="0" smtClean="0">
                <a:latin typeface="Times New Roman" pitchFamily="18" charset="0"/>
                <a:cs typeface="Times New Roman" pitchFamily="18" charset="0"/>
              </a:rPr>
              <a:t>n</a:t>
            </a:r>
            <a:r>
              <a:rPr lang="en-US" altLang="en-US" dirty="0" smtClean="0">
                <a:latin typeface="Times New Roman" pitchFamily="18" charset="0"/>
                <a:cs typeface="Times New Roman" pitchFamily="18" charset="0"/>
              </a:rPr>
              <a:t> </a:t>
            </a:r>
            <a:r>
              <a:rPr lang="en-US" altLang="en-US" dirty="0" smtClean="0">
                <a:latin typeface="Times New Roman" pitchFamily="18" charset="0"/>
                <a:cs typeface="Times New Roman" pitchFamily="18" charset="0"/>
              </a:rPr>
              <a:t>= </a:t>
            </a:r>
            <a:r>
              <a:rPr lang="en-US" altLang="en-US" dirty="0" smtClean="0">
                <a:latin typeface="Symbol" panose="05050102010706020507" pitchFamily="18" charset="2"/>
                <a:cs typeface="Times New Roman" pitchFamily="18" charset="0"/>
              </a:rPr>
              <a:t>w</a:t>
            </a:r>
            <a:r>
              <a:rPr lang="en-US" altLang="en-US" dirty="0" smtClean="0">
                <a:latin typeface="Times New Roman" pitchFamily="18" charset="0"/>
                <a:cs typeface="Times New Roman" pitchFamily="18" charset="0"/>
              </a:rPr>
              <a:t>(</a:t>
            </a:r>
            <a:r>
              <a:rPr lang="en-US" altLang="en-US" i="1" dirty="0" smtClean="0">
                <a:latin typeface="Times New Roman" pitchFamily="18" charset="0"/>
                <a:cs typeface="Times New Roman" pitchFamily="18" charset="0"/>
              </a:rPr>
              <a:t>N</a:t>
            </a:r>
            <a:r>
              <a:rPr lang="en-US" altLang="en-US" dirty="0" smtClean="0">
                <a:latin typeface="Times New Roman" pitchFamily="18" charset="0"/>
                <a:cs typeface="Times New Roman" pitchFamily="18" charset="0"/>
              </a:rPr>
              <a:t>)</a:t>
            </a:r>
            <a:endParaRPr lang="en-US" altLang="en-US" dirty="0" smtClean="0">
              <a:latin typeface="Times New Roman" pitchFamily="18" charset="0"/>
              <a:cs typeface="Times New Roman" pitchFamily="18" charset="0"/>
            </a:endParaRPr>
          </a:p>
        </p:txBody>
      </p:sp>
      <p:graphicFrame>
        <p:nvGraphicFramePr>
          <p:cNvPr id="140333" name="Group 45"/>
          <p:cNvGraphicFramePr>
            <a:graphicFrameLocks noGrp="1"/>
          </p:cNvGraphicFramePr>
          <p:nvPr>
            <p:extLst>
              <p:ext uri="{D42A27DB-BD31-4B8C-83A1-F6EECF244321}">
                <p14:modId xmlns:p14="http://schemas.microsoft.com/office/powerpoint/2010/main" val="4278652950"/>
              </p:ext>
            </p:extLst>
          </p:nvPr>
        </p:nvGraphicFramePr>
        <p:xfrm>
          <a:off x="1187450" y="2451100"/>
          <a:ext cx="6864350" cy="1554352"/>
        </p:xfrm>
        <a:graphic>
          <a:graphicData uri="http://schemas.openxmlformats.org/drawingml/2006/table">
            <a:tbl>
              <a:tblPr/>
              <a:tblGrid>
                <a:gridCol w="1655763"/>
                <a:gridCol w="1657350"/>
                <a:gridCol w="3551237"/>
              </a:tblGrid>
              <a:tr h="45711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Case</a:t>
                      </a:r>
                    </a:p>
                  </a:txBody>
                  <a:tcPr marT="45704" marB="45704"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1" i="0" u="none" strike="noStrike" cap="none" normalizeH="0" baseline="0" dirty="0" smtClean="0">
                          <a:ln>
                            <a:noFill/>
                          </a:ln>
                          <a:solidFill>
                            <a:schemeClr val="tx1"/>
                          </a:solidFill>
                          <a:effectLst/>
                          <a:latin typeface="Arial" charset="0"/>
                        </a:rPr>
                        <a:t>Run Time</a:t>
                      </a:r>
                    </a:p>
                  </a:txBody>
                  <a:tcPr marT="45704" marB="4570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smtClean="0">
                          <a:ln>
                            <a:noFill/>
                          </a:ln>
                          <a:solidFill>
                            <a:schemeClr val="tx1"/>
                          </a:solidFill>
                          <a:effectLst/>
                          <a:latin typeface="Arial" charset="0"/>
                        </a:rPr>
                        <a:t>Comments</a:t>
                      </a:r>
                    </a:p>
                  </a:txBody>
                  <a:tcPr marT="45704" marB="45704"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6568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charset="0"/>
                        </a:rPr>
                        <a:t>Worst</a:t>
                      </a:r>
                    </a:p>
                  </a:txBody>
                  <a:tcPr marT="45704" marB="45704"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1" i="0" u="none" strike="noStrike" cap="none" normalizeH="0" baseline="0" dirty="0" smtClean="0">
                          <a:ln>
                            <a:noFill/>
                          </a:ln>
                          <a:solidFill>
                            <a:schemeClr val="tx1"/>
                          </a:solidFill>
                          <a:effectLst/>
                          <a:latin typeface="Symbol" pitchFamily="18" charset="2"/>
                        </a:rPr>
                        <a:t>Q</a:t>
                      </a:r>
                      <a:r>
                        <a:rPr kumimoji="0" lang="en-US" sz="1800" b="0" i="0" u="none" strike="noStrike" cap="none" normalizeH="0" baseline="0" dirty="0" smtClean="0">
                          <a:ln>
                            <a:noFill/>
                          </a:ln>
                          <a:solidFill>
                            <a:schemeClr val="tx1"/>
                          </a:solidFill>
                          <a:effectLst/>
                          <a:latin typeface="Times New Roman" pitchFamily="18" charset="0"/>
                        </a:rPr>
                        <a:t>(</a:t>
                      </a:r>
                      <a:r>
                        <a:rPr kumimoji="0" lang="en-US" sz="1800" b="0" i="1" u="none" strike="noStrike" cap="none" normalizeH="0" baseline="0" dirty="0" smtClean="0">
                          <a:ln>
                            <a:noFill/>
                          </a:ln>
                          <a:solidFill>
                            <a:schemeClr val="tx1"/>
                          </a:solidFill>
                          <a:effectLst/>
                          <a:latin typeface="Times New Roman" pitchFamily="18" charset="0"/>
                        </a:rPr>
                        <a:t>n </a:t>
                      </a:r>
                      <a:r>
                        <a:rPr kumimoji="0" lang="en-US" sz="1800" b="0" i="0" u="none" strike="noStrike" cap="none" normalizeH="0" baseline="0" dirty="0" err="1" smtClean="0">
                          <a:ln>
                            <a:noFill/>
                          </a:ln>
                          <a:solidFill>
                            <a:schemeClr val="tx1"/>
                          </a:solidFill>
                          <a:effectLst/>
                          <a:latin typeface="Times New Roman" pitchFamily="18" charset="0"/>
                        </a:rPr>
                        <a:t>ln</a:t>
                      </a:r>
                      <a:r>
                        <a:rPr kumimoji="0" lang="en-US" sz="1800" b="0" i="0" u="none" strike="noStrike" cap="none" normalizeH="0" baseline="0" dirty="0" smtClean="0">
                          <a:ln>
                            <a:noFill/>
                          </a:ln>
                          <a:solidFill>
                            <a:schemeClr val="tx1"/>
                          </a:solidFill>
                          <a:effectLst/>
                          <a:latin typeface="Times New Roman" pitchFamily="18" charset="0"/>
                        </a:rPr>
                        <a:t>(</a:t>
                      </a:r>
                      <a:r>
                        <a:rPr kumimoji="0" lang="en-US" sz="1800" b="0" i="1" u="none" strike="noStrike" cap="none" normalizeH="0" baseline="0" dirty="0" smtClean="0">
                          <a:ln>
                            <a:noFill/>
                          </a:ln>
                          <a:solidFill>
                            <a:schemeClr val="tx1"/>
                          </a:solidFill>
                          <a:effectLst/>
                          <a:latin typeface="Times New Roman" pitchFamily="18" charset="0"/>
                        </a:rPr>
                        <a:t>N</a:t>
                      </a:r>
                      <a:r>
                        <a:rPr kumimoji="0" lang="en-US" sz="1800" b="0" i="0" u="none" strike="noStrike" cap="none" normalizeH="0" baseline="0" dirty="0" smtClean="0">
                          <a:ln>
                            <a:noFill/>
                          </a:ln>
                          <a:solidFill>
                            <a:schemeClr val="tx1"/>
                          </a:solidFill>
                          <a:effectLst/>
                          <a:latin typeface="Times New Roman" pitchFamily="18" charset="0"/>
                        </a:rPr>
                        <a:t>))</a:t>
                      </a:r>
                    </a:p>
                  </a:txBody>
                  <a:tcPr marT="45704" marB="4570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charset="0"/>
                        </a:rPr>
                        <a:t>No worst case</a:t>
                      </a:r>
                    </a:p>
                  </a:txBody>
                  <a:tcPr marT="45704" marB="45704"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36568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smtClean="0">
                          <a:ln>
                            <a:noFill/>
                          </a:ln>
                          <a:solidFill>
                            <a:schemeClr val="tx1"/>
                          </a:solidFill>
                          <a:effectLst/>
                          <a:latin typeface="Arial" charset="0"/>
                        </a:rPr>
                        <a:t>Average</a:t>
                      </a:r>
                    </a:p>
                  </a:txBody>
                  <a:tcPr marT="45704" marB="45704"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1" i="0" u="none" strike="noStrike" cap="none" normalizeH="0" baseline="0" dirty="0" smtClean="0">
                          <a:ln>
                            <a:noFill/>
                          </a:ln>
                          <a:solidFill>
                            <a:schemeClr val="tx1"/>
                          </a:solidFill>
                          <a:effectLst/>
                          <a:latin typeface="Symbol" pitchFamily="18" charset="2"/>
                        </a:rPr>
                        <a:t>Q</a:t>
                      </a:r>
                      <a:r>
                        <a:rPr kumimoji="0" lang="en-US" sz="1800" b="0" i="0" u="none" strike="noStrike" cap="none" normalizeH="0" baseline="0" dirty="0" smtClean="0">
                          <a:ln>
                            <a:noFill/>
                          </a:ln>
                          <a:solidFill>
                            <a:schemeClr val="tx1"/>
                          </a:solidFill>
                          <a:effectLst/>
                          <a:latin typeface="Times New Roman" pitchFamily="18" charset="0"/>
                        </a:rPr>
                        <a:t>(</a:t>
                      </a:r>
                      <a:r>
                        <a:rPr kumimoji="0" lang="en-US" sz="1800" b="0" i="1" u="none" strike="noStrike" cap="none" normalizeH="0" baseline="0" dirty="0" smtClean="0">
                          <a:ln>
                            <a:noFill/>
                          </a:ln>
                          <a:solidFill>
                            <a:schemeClr val="tx1"/>
                          </a:solidFill>
                          <a:effectLst/>
                          <a:latin typeface="Times New Roman" pitchFamily="18" charset="0"/>
                        </a:rPr>
                        <a:t>n </a:t>
                      </a:r>
                      <a:r>
                        <a:rPr kumimoji="0" lang="en-US" sz="1800" b="0" i="0" u="none" strike="noStrike" cap="none" normalizeH="0" baseline="0" dirty="0" err="1" smtClean="0">
                          <a:ln>
                            <a:noFill/>
                          </a:ln>
                          <a:solidFill>
                            <a:schemeClr val="tx1"/>
                          </a:solidFill>
                          <a:effectLst/>
                          <a:latin typeface="Times New Roman" pitchFamily="18" charset="0"/>
                        </a:rPr>
                        <a:t>ln</a:t>
                      </a:r>
                      <a:r>
                        <a:rPr kumimoji="0" lang="en-US" sz="1800" b="0" i="0" u="none" strike="noStrike" cap="none" normalizeH="0" baseline="0" dirty="0" smtClean="0">
                          <a:ln>
                            <a:noFill/>
                          </a:ln>
                          <a:solidFill>
                            <a:schemeClr val="tx1"/>
                          </a:solidFill>
                          <a:effectLst/>
                          <a:latin typeface="Times New Roman" pitchFamily="18" charset="0"/>
                        </a:rPr>
                        <a:t>(</a:t>
                      </a:r>
                      <a:r>
                        <a:rPr kumimoji="0" lang="en-US" sz="1800" b="0" i="1" u="none" strike="noStrike" cap="none" normalizeH="0" baseline="0" dirty="0" smtClean="0">
                          <a:ln>
                            <a:noFill/>
                          </a:ln>
                          <a:solidFill>
                            <a:schemeClr val="tx1"/>
                          </a:solidFill>
                          <a:effectLst/>
                          <a:latin typeface="Times New Roman" pitchFamily="18" charset="0"/>
                        </a:rPr>
                        <a:t>N</a:t>
                      </a:r>
                      <a:r>
                        <a:rPr kumimoji="0" lang="en-US" sz="1800" b="0" i="0" u="none" strike="noStrike" cap="none" normalizeH="0" baseline="0" dirty="0" smtClean="0">
                          <a:ln>
                            <a:noFill/>
                          </a:ln>
                          <a:solidFill>
                            <a:schemeClr val="tx1"/>
                          </a:solidFill>
                          <a:effectLst/>
                          <a:latin typeface="Times New Roman" pitchFamily="18" charset="0"/>
                        </a:rPr>
                        <a:t>))</a:t>
                      </a:r>
                    </a:p>
                  </a:txBody>
                  <a:tcPr marT="45704" marB="4570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charset="0"/>
                      </a:endParaRPr>
                    </a:p>
                  </a:txBody>
                  <a:tcPr marT="45704" marB="45704"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365684">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charset="0"/>
                        </a:rPr>
                        <a:t>Best</a:t>
                      </a:r>
                    </a:p>
                  </a:txBody>
                  <a:tcPr marT="45704" marB="45704"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1" i="0" u="none" strike="noStrike" cap="none" normalizeH="0" baseline="0" dirty="0" smtClean="0">
                          <a:ln>
                            <a:noFill/>
                          </a:ln>
                          <a:solidFill>
                            <a:schemeClr val="tx1"/>
                          </a:solidFill>
                          <a:effectLst/>
                          <a:latin typeface="Symbol" pitchFamily="18" charset="2"/>
                        </a:rPr>
                        <a:t>Q</a:t>
                      </a:r>
                      <a:r>
                        <a:rPr kumimoji="0" lang="en-US" sz="1800" b="0" i="0" u="none" strike="noStrike" cap="none" normalizeH="0" baseline="0" dirty="0" smtClean="0">
                          <a:ln>
                            <a:noFill/>
                          </a:ln>
                          <a:solidFill>
                            <a:schemeClr val="tx1"/>
                          </a:solidFill>
                          <a:effectLst/>
                          <a:latin typeface="Times New Roman" pitchFamily="18" charset="0"/>
                        </a:rPr>
                        <a:t>(</a:t>
                      </a:r>
                      <a:r>
                        <a:rPr kumimoji="0" lang="en-US" sz="1800" b="0" i="1" u="none" strike="noStrike" cap="none" normalizeH="0" baseline="0" dirty="0" smtClean="0">
                          <a:ln>
                            <a:noFill/>
                          </a:ln>
                          <a:solidFill>
                            <a:schemeClr val="tx1"/>
                          </a:solidFill>
                          <a:effectLst/>
                          <a:latin typeface="Times New Roman" pitchFamily="18" charset="0"/>
                        </a:rPr>
                        <a:t>n </a:t>
                      </a:r>
                      <a:r>
                        <a:rPr kumimoji="0" lang="en-US" sz="1800" b="0" i="0" u="none" strike="noStrike" cap="none" normalizeH="0" baseline="0" dirty="0" err="1" smtClean="0">
                          <a:ln>
                            <a:noFill/>
                          </a:ln>
                          <a:solidFill>
                            <a:schemeClr val="tx1"/>
                          </a:solidFill>
                          <a:effectLst/>
                          <a:latin typeface="Times New Roman" pitchFamily="18" charset="0"/>
                        </a:rPr>
                        <a:t>ln</a:t>
                      </a:r>
                      <a:r>
                        <a:rPr kumimoji="0" lang="en-US" sz="1800" b="0" i="0" u="none" strike="noStrike" cap="none" normalizeH="0" baseline="0" dirty="0" smtClean="0">
                          <a:ln>
                            <a:noFill/>
                          </a:ln>
                          <a:solidFill>
                            <a:schemeClr val="tx1"/>
                          </a:solidFill>
                          <a:effectLst/>
                          <a:latin typeface="Times New Roman" pitchFamily="18" charset="0"/>
                        </a:rPr>
                        <a:t>(</a:t>
                      </a:r>
                      <a:r>
                        <a:rPr kumimoji="0" lang="en-US" sz="1800" b="0" i="1" u="none" strike="noStrike" cap="none" normalizeH="0" baseline="0" dirty="0" smtClean="0">
                          <a:ln>
                            <a:noFill/>
                          </a:ln>
                          <a:solidFill>
                            <a:schemeClr val="tx1"/>
                          </a:solidFill>
                          <a:effectLst/>
                          <a:latin typeface="Times New Roman" pitchFamily="18" charset="0"/>
                        </a:rPr>
                        <a:t>N</a:t>
                      </a:r>
                      <a:r>
                        <a:rPr kumimoji="0" lang="en-US" sz="1800" b="0" i="0" u="none" strike="noStrike" cap="none" normalizeH="0" baseline="0" dirty="0" smtClean="0">
                          <a:ln>
                            <a:noFill/>
                          </a:ln>
                          <a:solidFill>
                            <a:schemeClr val="tx1"/>
                          </a:solidFill>
                          <a:effectLst/>
                          <a:latin typeface="Times New Roman" pitchFamily="18" charset="0"/>
                        </a:rPr>
                        <a:t>))</a:t>
                      </a:r>
                    </a:p>
                  </a:txBody>
                  <a:tcPr marT="45704" marB="45704"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charset="0"/>
                        </a:rPr>
                        <a:t>No best case</a:t>
                      </a:r>
                    </a:p>
                  </a:txBody>
                  <a:tcPr marT="45704" marB="45704"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3605442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Title 1"/>
          <p:cNvSpPr>
            <a:spLocks noGrp="1"/>
          </p:cNvSpPr>
          <p:nvPr>
            <p:ph type="title"/>
          </p:nvPr>
        </p:nvSpPr>
        <p:spPr/>
        <p:txBody>
          <a:bodyPr/>
          <a:lstStyle/>
          <a:p>
            <a:r>
              <a:rPr lang="en-CA" altLang="en-US" smtClean="0">
                <a:latin typeface="Arial" charset="0"/>
                <a:cs typeface="Arial" charset="0"/>
              </a:rPr>
              <a:t>Sorting a million 32-bit integers</a:t>
            </a:r>
          </a:p>
        </p:txBody>
      </p:sp>
      <p:sp>
        <p:nvSpPr>
          <p:cNvPr id="3" name="Content Placeholder 2"/>
          <p:cNvSpPr>
            <a:spLocks noGrp="1"/>
          </p:cNvSpPr>
          <p:nvPr>
            <p:ph idx="1"/>
          </p:nvPr>
        </p:nvSpPr>
        <p:spPr/>
        <p:txBody>
          <a:bodyPr/>
          <a:lstStyle/>
          <a:p>
            <a:pPr marL="400050" lvl="1" indent="0">
              <a:buFont typeface="Arial" charset="0"/>
              <a:buNone/>
              <a:defRPr/>
            </a:pPr>
            <a:r>
              <a:rPr lang="en-CA" sz="2000" dirty="0" smtClean="0"/>
              <a:t>Senator Obama was </a:t>
            </a:r>
            <a:r>
              <a:rPr lang="en-CA" sz="2000" dirty="0" smtClean="0"/>
              <a:t>asked</a:t>
            </a:r>
          </a:p>
          <a:p>
            <a:pPr marL="400050" lvl="1" indent="0">
              <a:buFont typeface="Arial" charset="0"/>
              <a:buNone/>
              <a:defRPr/>
            </a:pPr>
            <a:r>
              <a:rPr lang="en-CA" sz="2000" dirty="0"/>
              <a:t> </a:t>
            </a:r>
            <a:r>
              <a:rPr lang="en-CA" sz="2000" dirty="0" smtClean="0"/>
              <a:t>  </a:t>
            </a:r>
            <a:r>
              <a:rPr lang="en-CA" sz="2000" dirty="0" smtClean="0"/>
              <a:t>“What </a:t>
            </a:r>
            <a:r>
              <a:rPr lang="en-CA" sz="2000" dirty="0" smtClean="0"/>
              <a:t>is the most efficient way to sort a million 32-bit integers.”</a:t>
            </a:r>
          </a:p>
          <a:p>
            <a:pPr marL="400050" lvl="1" indent="0">
              <a:buFont typeface="Arial" charset="0"/>
              <a:buNone/>
              <a:defRPr/>
            </a:pPr>
            <a:endParaRPr lang="en-CA" sz="2000" dirty="0"/>
          </a:p>
          <a:p>
            <a:pPr marL="400050" lvl="1" indent="0">
              <a:buFont typeface="Arial" charset="0"/>
              <a:buNone/>
              <a:defRPr/>
            </a:pPr>
            <a:r>
              <a:rPr lang="en-CA" sz="2000" dirty="0" smtClean="0"/>
              <a:t>Many claim </a:t>
            </a:r>
            <a:r>
              <a:rPr lang="en-CA" sz="2000" dirty="0" smtClean="0"/>
              <a:t>that radix sort would be </a:t>
            </a:r>
            <a:r>
              <a:rPr lang="en-CA" sz="2000" dirty="0" smtClean="0"/>
              <a:t>fastest</a:t>
            </a:r>
            <a:endParaRPr lang="en-CA" sz="2000" dirty="0">
              <a:latin typeface="Times New Roman" panose="02020603050405020304" pitchFamily="18" charset="0"/>
              <a:cs typeface="Times New Roman" panose="02020603050405020304" pitchFamily="18" charset="0"/>
            </a:endParaRPr>
          </a:p>
          <a:p>
            <a:pPr marL="400050" lvl="1" indent="0">
              <a:buFont typeface="Arial" charset="0"/>
              <a:buNone/>
              <a:defRPr/>
            </a:pPr>
            <a:endParaRPr lang="en-CA" sz="2000" dirty="0" smtClean="0"/>
          </a:p>
          <a:p>
            <a:pPr marL="400050" lvl="1" indent="0">
              <a:buFont typeface="Arial" charset="0"/>
              <a:buNone/>
              <a:defRPr/>
            </a:pPr>
            <a:r>
              <a:rPr lang="en-CA" sz="2000" dirty="0" smtClean="0"/>
              <a:t>What </a:t>
            </a:r>
            <a:r>
              <a:rPr lang="en-CA" sz="2000" dirty="0" smtClean="0"/>
              <a:t>is the problem?</a:t>
            </a:r>
          </a:p>
          <a:p>
            <a:pPr lvl="1" indent="-342900">
              <a:defRPr/>
            </a:pPr>
            <a:r>
              <a:rPr lang="en-CA" sz="2000" dirty="0" smtClean="0"/>
              <a:t>Radix </a:t>
            </a:r>
            <a:r>
              <a:rPr lang="en-CA" sz="2000" dirty="0" smtClean="0"/>
              <a:t>sort would </a:t>
            </a:r>
            <a:r>
              <a:rPr lang="en-CA" sz="2000" dirty="0" smtClean="0"/>
              <a:t>require </a:t>
            </a:r>
            <a:r>
              <a:rPr lang="en-CA" sz="2000" dirty="0" smtClean="0"/>
              <a:t>32 million </a:t>
            </a:r>
            <a:r>
              <a:rPr lang="en-CA" sz="2000" dirty="0" smtClean="0"/>
              <a:t>comparisons</a:t>
            </a:r>
            <a:endParaRPr lang="en-CA" sz="2000" dirty="0" smtClean="0"/>
          </a:p>
          <a:p>
            <a:pPr lvl="1" indent="-342900">
              <a:defRPr/>
            </a:pPr>
            <a:r>
              <a:rPr lang="en-CA" sz="2000" dirty="0" smtClean="0"/>
              <a:t>Quicksort would require approximately 20 million comparisons</a:t>
            </a:r>
            <a:endParaRPr lang="en-CA" sz="2000" dirty="0" smtClean="0"/>
          </a:p>
        </p:txBody>
      </p:sp>
    </p:spTree>
    <p:extLst>
      <p:ext uri="{BB962C8B-B14F-4D97-AF65-F5344CB8AC3E}">
        <p14:creationId xmlns:p14="http://schemas.microsoft.com/office/powerpoint/2010/main" val="301425573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r>
              <a:rPr lang="en-US" altLang="en-US" smtClean="0">
                <a:latin typeface="Arial" charset="0"/>
                <a:cs typeface="Arial" charset="0"/>
              </a:rPr>
              <a:t>Summary</a:t>
            </a:r>
          </a:p>
        </p:txBody>
      </p:sp>
      <p:sp>
        <p:nvSpPr>
          <p:cNvPr id="30723"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Radix sort uses bucket sort on each digit of a set of </a:t>
            </a:r>
            <a:r>
              <a:rPr lang="en-US" altLang="en-US" dirty="0" smtClean="0">
                <a:latin typeface="Arial" charset="0"/>
                <a:cs typeface="Arial" charset="0"/>
              </a:rPr>
              <a:t>numbers</a:t>
            </a:r>
            <a:endParaRPr lang="en-US" altLang="en-US" dirty="0" smtClean="0">
              <a:latin typeface="Arial" charset="0"/>
              <a:cs typeface="Arial" charset="0"/>
            </a:endParaRPr>
          </a:p>
          <a:p>
            <a:pPr lvl="1"/>
            <a:r>
              <a:rPr lang="en-US" altLang="en-US" dirty="0" smtClean="0">
                <a:latin typeface="Arial" charset="0"/>
                <a:cs typeface="Arial" charset="0"/>
              </a:rPr>
              <a:t>Interesting in theory, less useful in practice</a:t>
            </a:r>
          </a:p>
          <a:p>
            <a:pPr lvl="1"/>
            <a:r>
              <a:rPr lang="en-US" altLang="en-US" dirty="0" smtClean="0">
                <a:latin typeface="Arial" charset="0"/>
                <a:cs typeface="Arial" charset="0"/>
              </a:rPr>
              <a:t>Useful only if sorting numbers with significant duplication</a:t>
            </a:r>
          </a:p>
          <a:p>
            <a:pPr lvl="1"/>
            <a:r>
              <a:rPr lang="en-US" altLang="en-US" dirty="0" smtClean="0">
                <a:latin typeface="Arial" charset="0"/>
                <a:cs typeface="Arial" charset="0"/>
              </a:rPr>
              <a:t>The idea is used elsewhere</a:t>
            </a:r>
            <a:endParaRPr lang="en-US" altLang="en-US" dirty="0" smtClean="0">
              <a:latin typeface="Times New Roman" pitchFamily="18" charset="0"/>
              <a:cs typeface="Arial" charset="0"/>
            </a:endParaRPr>
          </a:p>
        </p:txBody>
      </p:sp>
    </p:spTree>
    <p:extLst>
      <p:ext uri="{BB962C8B-B14F-4D97-AF65-F5344CB8AC3E}">
        <p14:creationId xmlns:p14="http://schemas.microsoft.com/office/powerpoint/2010/main" val="400486749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r>
              <a:rPr lang="en-US" altLang="en-US" smtClean="0">
                <a:latin typeface="Arial" charset="0"/>
                <a:cs typeface="Arial" charset="0"/>
              </a:rPr>
              <a:t>References</a:t>
            </a:r>
          </a:p>
        </p:txBody>
      </p:sp>
      <p:sp>
        <p:nvSpPr>
          <p:cNvPr id="31747" name="Rectangle 3"/>
          <p:cNvSpPr>
            <a:spLocks noGrp="1" noChangeArrowheads="1"/>
          </p:cNvSpPr>
          <p:nvPr>
            <p:ph type="body" idx="1"/>
          </p:nvPr>
        </p:nvSpPr>
        <p:spPr/>
        <p:txBody>
          <a:bodyPr/>
          <a:lstStyle/>
          <a:p>
            <a:pPr marL="533400" indent="-533400">
              <a:buFontTx/>
              <a:buNone/>
            </a:pPr>
            <a:r>
              <a:rPr lang="en-US" altLang="en-US" sz="1800" dirty="0" smtClean="0">
                <a:latin typeface="Arial" charset="0"/>
                <a:cs typeface="Arial" charset="0"/>
              </a:rPr>
              <a:t>[1]	Donald E. Knuth, </a:t>
            </a:r>
            <a:r>
              <a:rPr lang="en-US" altLang="en-US" sz="1800" i="1" dirty="0" smtClean="0">
                <a:latin typeface="Arial" charset="0"/>
                <a:cs typeface="Arial" charset="0"/>
              </a:rPr>
              <a:t>The Art of Computer Programming, Volume 3:  Sorting and Searching</a:t>
            </a:r>
            <a:r>
              <a:rPr lang="en-US" altLang="en-US" sz="1800" dirty="0" smtClean="0">
                <a:latin typeface="Arial" charset="0"/>
                <a:cs typeface="Arial" charset="0"/>
              </a:rPr>
              <a:t>, 2</a:t>
            </a:r>
            <a:r>
              <a:rPr lang="en-US" altLang="en-US" sz="1800" baseline="30000" dirty="0" smtClean="0">
                <a:latin typeface="Arial" charset="0"/>
                <a:cs typeface="Arial" charset="0"/>
              </a:rPr>
              <a:t>nd</a:t>
            </a:r>
            <a:r>
              <a:rPr lang="en-US" altLang="en-US" sz="1800" dirty="0" smtClean="0">
                <a:latin typeface="Arial" charset="0"/>
                <a:cs typeface="Arial" charset="0"/>
              </a:rPr>
              <a:t> Ed., Addison Wesley, 1998, §5.2.3, p.144-8.</a:t>
            </a:r>
          </a:p>
          <a:p>
            <a:pPr marL="533400" indent="-533400">
              <a:buFontTx/>
              <a:buNone/>
            </a:pPr>
            <a:r>
              <a:rPr lang="en-US" altLang="en-US" sz="1800" dirty="0" smtClean="0">
                <a:latin typeface="Arial" charset="0"/>
                <a:cs typeface="Arial" charset="0"/>
              </a:rPr>
              <a:t>[2]	</a:t>
            </a:r>
            <a:r>
              <a:rPr lang="en-US" altLang="en-US" sz="1800" dirty="0" err="1" smtClean="0">
                <a:latin typeface="Arial" charset="0"/>
                <a:cs typeface="Arial" charset="0"/>
              </a:rPr>
              <a:t>Cormen</a:t>
            </a:r>
            <a:r>
              <a:rPr lang="en-US" altLang="en-US" sz="1800" dirty="0" smtClean="0">
                <a:latin typeface="Arial" charset="0"/>
                <a:cs typeface="Arial" charset="0"/>
              </a:rPr>
              <a:t>, </a:t>
            </a:r>
            <a:r>
              <a:rPr lang="en-US" altLang="en-US" sz="1800" dirty="0" err="1" smtClean="0">
                <a:latin typeface="Arial" charset="0"/>
                <a:cs typeface="Arial" charset="0"/>
              </a:rPr>
              <a:t>Leiserson</a:t>
            </a:r>
            <a:r>
              <a:rPr lang="en-US" altLang="en-US" sz="1800" dirty="0" smtClean="0">
                <a:latin typeface="Arial" charset="0"/>
                <a:cs typeface="Arial" charset="0"/>
              </a:rPr>
              <a:t>, and </a:t>
            </a:r>
            <a:r>
              <a:rPr lang="en-US" altLang="en-US" sz="1800" dirty="0" err="1" smtClean="0">
                <a:latin typeface="Arial" charset="0"/>
                <a:cs typeface="Arial" charset="0"/>
              </a:rPr>
              <a:t>Rivest</a:t>
            </a:r>
            <a:r>
              <a:rPr lang="en-US" altLang="en-US" sz="1800" dirty="0" smtClean="0">
                <a:latin typeface="Arial" charset="0"/>
                <a:cs typeface="Arial" charset="0"/>
              </a:rPr>
              <a:t>, </a:t>
            </a:r>
            <a:r>
              <a:rPr lang="en-US" altLang="en-US" sz="1800" i="1" dirty="0" smtClean="0">
                <a:latin typeface="Arial" charset="0"/>
                <a:cs typeface="Arial" charset="0"/>
              </a:rPr>
              <a:t>Introduction to Algorithms</a:t>
            </a:r>
            <a:r>
              <a:rPr lang="en-US" altLang="en-US" sz="1800" dirty="0" smtClean="0">
                <a:latin typeface="Arial" charset="0"/>
                <a:cs typeface="Arial" charset="0"/>
              </a:rPr>
              <a:t>, McGraw Hill, 1990, Ch. 7, p.140-9.</a:t>
            </a:r>
          </a:p>
          <a:p>
            <a:pPr marL="533400" indent="-533400">
              <a:buFontTx/>
              <a:buNone/>
            </a:pPr>
            <a:r>
              <a:rPr lang="en-US" altLang="en-US" sz="1800" dirty="0" smtClean="0">
                <a:latin typeface="Arial" charset="0"/>
                <a:cs typeface="Arial" charset="0"/>
              </a:rPr>
              <a:t>[3]	Weiss, </a:t>
            </a:r>
            <a:r>
              <a:rPr lang="en-US" altLang="en-US" sz="1800" i="1" dirty="0" smtClean="0">
                <a:latin typeface="Arial" charset="0"/>
                <a:cs typeface="Arial" charset="0"/>
              </a:rPr>
              <a:t>Data Structures and Algorithm Analysis in C++</a:t>
            </a:r>
            <a:r>
              <a:rPr lang="en-US" altLang="en-US" sz="1800" dirty="0" smtClean="0">
                <a:latin typeface="Arial" charset="0"/>
                <a:cs typeface="Arial" charset="0"/>
              </a:rPr>
              <a:t>, </a:t>
            </a:r>
            <a:r>
              <a:rPr lang="en-US" altLang="en-US" sz="1800" i="1" dirty="0" smtClean="0">
                <a:latin typeface="Arial" charset="0"/>
                <a:cs typeface="Arial" charset="0"/>
              </a:rPr>
              <a:t>3</a:t>
            </a:r>
            <a:r>
              <a:rPr lang="en-US" altLang="en-US" sz="1800" i="1" baseline="30000" dirty="0" smtClean="0">
                <a:latin typeface="Arial" charset="0"/>
                <a:cs typeface="Arial" charset="0"/>
              </a:rPr>
              <a:t>rd</a:t>
            </a:r>
            <a:r>
              <a:rPr lang="en-US" altLang="en-US" sz="1800" i="1" dirty="0" smtClean="0">
                <a:latin typeface="Arial" charset="0"/>
                <a:cs typeface="Arial" charset="0"/>
              </a:rPr>
              <a:t> Ed.</a:t>
            </a:r>
            <a:r>
              <a:rPr lang="en-US" altLang="en-US" sz="1800" dirty="0" smtClean="0">
                <a:latin typeface="Arial" charset="0"/>
                <a:cs typeface="Arial" charset="0"/>
              </a:rPr>
              <a:t>, Addison Wesley, §7.5, p.270-4.</a:t>
            </a:r>
          </a:p>
          <a:p>
            <a:pPr marL="533400" indent="-533400"/>
            <a:endParaRPr lang="en-US" altLang="en-US" sz="1800" dirty="0" smtClean="0">
              <a:latin typeface="Arial" charset="0"/>
              <a:cs typeface="Arial" charset="0"/>
            </a:endParaRPr>
          </a:p>
        </p:txBody>
      </p:sp>
    </p:spTree>
    <p:extLst>
      <p:ext uri="{BB962C8B-B14F-4D97-AF65-F5344CB8AC3E}">
        <p14:creationId xmlns:p14="http://schemas.microsoft.com/office/powerpoint/2010/main" val="35636874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dirty="0"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None/>
              <a:defRPr/>
            </a:pPr>
            <a:r>
              <a:rPr lang="en-US" sz="1400" dirty="0" smtClean="0">
                <a:latin typeface="Arial" charset="0"/>
                <a:cs typeface="Arial" charset="0"/>
              </a:rPr>
              <a:t>	Wikipedia, </a:t>
            </a:r>
            <a:r>
              <a:rPr lang="en-US" sz="1400" dirty="0">
                <a:latin typeface="Arial" charset="0"/>
                <a:cs typeface="Arial" charset="0"/>
              </a:rPr>
              <a:t>http</a:t>
            </a:r>
            <a:r>
              <a:rPr lang="en-US" sz="1400">
                <a:latin typeface="Arial" charset="0"/>
                <a:cs typeface="Arial" charset="0"/>
              </a:rPr>
              <a:t>://</a:t>
            </a:r>
            <a:r>
              <a:rPr lang="en-US" sz="1400">
                <a:latin typeface="Arial" charset="0"/>
                <a:cs typeface="Arial" charset="0"/>
              </a:rPr>
              <a:t>en.wikipedia.org/wiki/Radix_sort</a:t>
            </a:r>
            <a:r>
              <a:rPr lang="en-US" sz="1400" dirty="0" smtClean="0">
                <a:latin typeface="Arial" charset="0"/>
                <a:cs typeface="Arial" charset="0"/>
              </a:rPr>
              <a:t/>
            </a:r>
            <a:br>
              <a:rPr lang="en-US" sz="1400" dirty="0" smtClean="0">
                <a:latin typeface="Arial" charset="0"/>
                <a:cs typeface="Arial" charset="0"/>
              </a:rPr>
            </a:br>
            <a:r>
              <a:rPr lang="en-US" sz="1400" dirty="0" smtClean="0">
                <a:latin typeface="Arial" charset="0"/>
                <a:cs typeface="Arial" charset="0"/>
              </a:rPr>
              <a:t>	</a:t>
            </a:r>
          </a:p>
          <a:p>
            <a:pPr marL="533400" indent="-533400">
              <a:buFontTx/>
              <a:buNone/>
            </a:pPr>
            <a:r>
              <a:rPr lang="en-US" altLang="en-US" sz="1400" dirty="0">
                <a:latin typeface="Arial" charset="0"/>
                <a:cs typeface="Arial" charset="0"/>
              </a:rPr>
              <a:t>[1]	Donald E. Knuth, </a:t>
            </a:r>
            <a:r>
              <a:rPr lang="en-US" altLang="en-US" sz="1400" i="1" dirty="0">
                <a:latin typeface="Arial" charset="0"/>
                <a:cs typeface="Arial" charset="0"/>
              </a:rPr>
              <a:t>The Art of Computer Programming, Volume 3:  Sorting and Searching</a:t>
            </a:r>
            <a:r>
              <a:rPr lang="en-US" altLang="en-US" sz="1400" dirty="0">
                <a:latin typeface="Arial" charset="0"/>
                <a:cs typeface="Arial" charset="0"/>
              </a:rPr>
              <a:t>, 2</a:t>
            </a:r>
            <a:r>
              <a:rPr lang="en-US" altLang="en-US" sz="1400" baseline="30000" dirty="0">
                <a:latin typeface="Arial" charset="0"/>
                <a:cs typeface="Arial" charset="0"/>
              </a:rPr>
              <a:t>nd</a:t>
            </a:r>
            <a:r>
              <a:rPr lang="en-US" altLang="en-US" sz="1400" dirty="0">
                <a:latin typeface="Arial" charset="0"/>
                <a:cs typeface="Arial" charset="0"/>
              </a:rPr>
              <a:t> Ed., Addison Wesley, 1998, §5.2.3, p.144-8.</a:t>
            </a:r>
          </a:p>
          <a:p>
            <a:pPr marL="533400" indent="-533400">
              <a:buFontTx/>
              <a:buNone/>
            </a:pPr>
            <a:r>
              <a:rPr lang="en-US" altLang="en-US" sz="1400" dirty="0">
                <a:latin typeface="Arial" charset="0"/>
                <a:cs typeface="Arial" charset="0"/>
              </a:rPr>
              <a:t>[2]	</a:t>
            </a:r>
            <a:r>
              <a:rPr lang="en-US" altLang="en-US" sz="1400" dirty="0" err="1">
                <a:latin typeface="Arial" charset="0"/>
                <a:cs typeface="Arial" charset="0"/>
              </a:rPr>
              <a:t>Cormen</a:t>
            </a:r>
            <a:r>
              <a:rPr lang="en-US" altLang="en-US" sz="1400" dirty="0">
                <a:latin typeface="Arial" charset="0"/>
                <a:cs typeface="Arial" charset="0"/>
              </a:rPr>
              <a:t>, </a:t>
            </a:r>
            <a:r>
              <a:rPr lang="en-US" altLang="en-US" sz="1400" dirty="0" err="1">
                <a:latin typeface="Arial" charset="0"/>
                <a:cs typeface="Arial" charset="0"/>
              </a:rPr>
              <a:t>Leiserson</a:t>
            </a:r>
            <a:r>
              <a:rPr lang="en-US" altLang="en-US" sz="1400" dirty="0">
                <a:latin typeface="Arial" charset="0"/>
                <a:cs typeface="Arial" charset="0"/>
              </a:rPr>
              <a:t>, and </a:t>
            </a:r>
            <a:r>
              <a:rPr lang="en-US" altLang="en-US" sz="1400" dirty="0" err="1">
                <a:latin typeface="Arial" charset="0"/>
                <a:cs typeface="Arial" charset="0"/>
              </a:rPr>
              <a:t>Rivest</a:t>
            </a:r>
            <a:r>
              <a:rPr lang="en-US" altLang="en-US" sz="1400" dirty="0">
                <a:latin typeface="Arial" charset="0"/>
                <a:cs typeface="Arial" charset="0"/>
              </a:rPr>
              <a:t>, </a:t>
            </a:r>
            <a:r>
              <a:rPr lang="en-US" altLang="en-US" sz="1400" i="1" dirty="0">
                <a:latin typeface="Arial" charset="0"/>
                <a:cs typeface="Arial" charset="0"/>
              </a:rPr>
              <a:t>Introduction to Algorithms</a:t>
            </a:r>
            <a:r>
              <a:rPr lang="en-US" altLang="en-US" sz="1400" dirty="0">
                <a:latin typeface="Arial" charset="0"/>
                <a:cs typeface="Arial" charset="0"/>
              </a:rPr>
              <a:t>, McGraw Hill, 1990, Ch. 7, p.140-9.</a:t>
            </a:r>
          </a:p>
          <a:p>
            <a:pPr marL="533400" indent="-533400">
              <a:buFontTx/>
              <a:buNone/>
            </a:pPr>
            <a:r>
              <a:rPr lang="en-US" altLang="en-US" sz="1400" dirty="0">
                <a:latin typeface="Arial" charset="0"/>
                <a:cs typeface="Arial" charset="0"/>
              </a:rPr>
              <a:t>[3]	Weiss, </a:t>
            </a:r>
            <a:r>
              <a:rPr lang="en-US" altLang="en-US" sz="1400" i="1" dirty="0">
                <a:latin typeface="Arial" charset="0"/>
                <a:cs typeface="Arial" charset="0"/>
              </a:rPr>
              <a:t>Data Structures and Algorithm Analysis in C++</a:t>
            </a:r>
            <a:r>
              <a:rPr lang="en-US" altLang="en-US" sz="1400" dirty="0">
                <a:latin typeface="Arial" charset="0"/>
                <a:cs typeface="Arial" charset="0"/>
              </a:rPr>
              <a:t>, </a:t>
            </a:r>
            <a:r>
              <a:rPr lang="en-US" altLang="en-US" sz="1400" i="1" dirty="0">
                <a:latin typeface="Arial" charset="0"/>
                <a:cs typeface="Arial" charset="0"/>
              </a:rPr>
              <a:t>3</a:t>
            </a:r>
            <a:r>
              <a:rPr lang="en-US" altLang="en-US" sz="1400" i="1" baseline="30000" dirty="0">
                <a:latin typeface="Arial" charset="0"/>
                <a:cs typeface="Arial" charset="0"/>
              </a:rPr>
              <a:t>rd</a:t>
            </a:r>
            <a:r>
              <a:rPr lang="en-US" altLang="en-US" sz="1400" i="1" dirty="0">
                <a:latin typeface="Arial" charset="0"/>
                <a:cs typeface="Arial" charset="0"/>
              </a:rPr>
              <a:t> Ed.</a:t>
            </a:r>
            <a:r>
              <a:rPr lang="en-US" altLang="en-US" sz="1400" dirty="0">
                <a:latin typeface="Arial" charset="0"/>
                <a:cs typeface="Arial" charset="0"/>
              </a:rPr>
              <a:t>, Addison Wesley, §7.5, p.270-4.</a:t>
            </a:r>
          </a:p>
          <a:p>
            <a:pPr marL="533400" indent="-533400">
              <a:buFontTx/>
              <a:buNone/>
              <a:defRPr/>
            </a:pPr>
            <a:endParaRPr lang="en-US" sz="1400" dirty="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extLst>
      <p:ext uri="{BB962C8B-B14F-4D97-AF65-F5344CB8AC3E}">
        <p14:creationId xmlns:p14="http://schemas.microsoft.com/office/powerpoint/2010/main" val="18041942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altLang="en-US" smtClean="0">
                <a:latin typeface="Arial" charset="0"/>
                <a:cs typeface="Arial" charset="0"/>
              </a:rPr>
              <a:t>Radix Sort</a:t>
            </a:r>
          </a:p>
        </p:txBody>
      </p:sp>
      <p:sp>
        <p:nvSpPr>
          <p:cNvPr id="614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Suppose we want to sort 10 digit numbers with repetitions</a:t>
            </a:r>
          </a:p>
          <a:p>
            <a:pPr lvl="1"/>
            <a:r>
              <a:rPr lang="en-US" altLang="en-US" dirty="0" smtClean="0">
                <a:latin typeface="Arial" charset="0"/>
                <a:cs typeface="Arial" charset="0"/>
              </a:rPr>
              <a:t>We could use bucket sort, but this would require the use of 10</a:t>
            </a:r>
            <a:r>
              <a:rPr lang="en-US" altLang="en-US" baseline="30000" dirty="0" smtClean="0">
                <a:latin typeface="Arial" charset="0"/>
                <a:cs typeface="Arial" charset="0"/>
              </a:rPr>
              <a:t>10</a:t>
            </a:r>
            <a:r>
              <a:rPr lang="en-US" altLang="en-US" dirty="0" smtClean="0">
                <a:latin typeface="Arial" charset="0"/>
                <a:cs typeface="Arial" charset="0"/>
              </a:rPr>
              <a:t> buckets</a:t>
            </a:r>
          </a:p>
          <a:p>
            <a:pPr lvl="1"/>
            <a:r>
              <a:rPr lang="en-US" altLang="en-US" dirty="0" smtClean="0">
                <a:latin typeface="Arial" charset="0"/>
                <a:cs typeface="Arial" charset="0"/>
              </a:rPr>
              <a:t>With one byte per counter, this would require 9 </a:t>
            </a:r>
            <a:r>
              <a:rPr lang="en-US" altLang="en-US" dirty="0" err="1" smtClean="0">
                <a:latin typeface="Arial" charset="0"/>
                <a:cs typeface="Arial" charset="0"/>
              </a:rPr>
              <a:t>GiB</a:t>
            </a:r>
            <a:endParaRPr lang="en-US" altLang="en-US" dirty="0" smtClean="0">
              <a:latin typeface="Arial" charset="0"/>
              <a:cs typeface="Arial" charset="0"/>
            </a:endParaRP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This may not be very practical…</a:t>
            </a:r>
            <a:endParaRPr lang="en-US" altLang="en-US" dirty="0" smtClean="0">
              <a:latin typeface="Times New Roman" pitchFamily="18" charset="0"/>
              <a:cs typeface="Arial" charset="0"/>
            </a:endParaRPr>
          </a:p>
        </p:txBody>
      </p:sp>
    </p:spTree>
    <p:extLst>
      <p:ext uri="{BB962C8B-B14F-4D97-AF65-F5344CB8AC3E}">
        <p14:creationId xmlns:p14="http://schemas.microsoft.com/office/powerpoint/2010/main" val="2982678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en-US" altLang="en-US" smtClean="0">
                <a:latin typeface="Arial" charset="0"/>
                <a:cs typeface="Arial" charset="0"/>
              </a:rPr>
              <a:t>Radix Sort</a:t>
            </a:r>
          </a:p>
        </p:txBody>
      </p:sp>
      <p:sp>
        <p:nvSpPr>
          <p:cNvPr id="717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Consider the following scheme</a:t>
            </a:r>
          </a:p>
          <a:p>
            <a:pPr lvl="1"/>
            <a:r>
              <a:rPr lang="en-US" altLang="en-US" dirty="0" smtClean="0">
                <a:latin typeface="Arial" charset="0"/>
                <a:cs typeface="Arial" charset="0"/>
              </a:rPr>
              <a:t>Given the numbers</a:t>
            </a:r>
          </a:p>
          <a:p>
            <a:pPr algn="ctr">
              <a:buFontTx/>
              <a:buNone/>
            </a:pPr>
            <a:r>
              <a:rPr lang="en-US" altLang="en-US" dirty="0" smtClean="0">
                <a:latin typeface="Arial" charset="0"/>
                <a:cs typeface="Arial" charset="0"/>
              </a:rPr>
              <a:t>16 31 99 59 27 90 10 26 21 60 18 57 17</a:t>
            </a:r>
          </a:p>
          <a:p>
            <a:pPr>
              <a:buFont typeface="Arial" charset="0"/>
              <a:buNone/>
            </a:pPr>
            <a:endParaRPr lang="en-US" altLang="en-US" dirty="0" smtClean="0">
              <a:latin typeface="Arial" charset="0"/>
              <a:cs typeface="Arial" charset="0"/>
            </a:endParaRPr>
          </a:p>
          <a:p>
            <a:pPr lvl="1"/>
            <a:r>
              <a:rPr lang="en-US" altLang="en-US" dirty="0" smtClean="0">
                <a:latin typeface="Arial" charset="0"/>
                <a:cs typeface="Arial" charset="0"/>
              </a:rPr>
              <a:t>If we first sort the numbers based on their last digit only, we get:</a:t>
            </a:r>
          </a:p>
          <a:p>
            <a:pPr algn="ctr">
              <a:buFontTx/>
              <a:buNone/>
            </a:pPr>
            <a:r>
              <a:rPr lang="en-US" altLang="en-US" dirty="0" smtClean="0">
                <a:latin typeface="Arial" charset="0"/>
                <a:cs typeface="Arial" charset="0"/>
              </a:rPr>
              <a:t>9</a:t>
            </a:r>
            <a:r>
              <a:rPr lang="en-US" altLang="en-US" dirty="0" smtClean="0">
                <a:solidFill>
                  <a:srgbClr val="FF0000"/>
                </a:solidFill>
                <a:latin typeface="Arial" charset="0"/>
                <a:cs typeface="Arial" charset="0"/>
              </a:rPr>
              <a:t>0</a:t>
            </a:r>
            <a:r>
              <a:rPr lang="en-US" altLang="en-US" dirty="0" smtClean="0">
                <a:latin typeface="Arial" charset="0"/>
                <a:cs typeface="Arial" charset="0"/>
              </a:rPr>
              <a:t> 1</a:t>
            </a:r>
            <a:r>
              <a:rPr lang="en-US" altLang="en-US" dirty="0" smtClean="0">
                <a:solidFill>
                  <a:srgbClr val="FF0000"/>
                </a:solidFill>
                <a:latin typeface="Arial" charset="0"/>
                <a:cs typeface="Arial" charset="0"/>
              </a:rPr>
              <a:t>0</a:t>
            </a:r>
            <a:r>
              <a:rPr lang="en-US" altLang="en-US" dirty="0" smtClean="0">
                <a:latin typeface="Arial" charset="0"/>
                <a:cs typeface="Arial" charset="0"/>
              </a:rPr>
              <a:t> 6</a:t>
            </a:r>
            <a:r>
              <a:rPr lang="en-US" altLang="en-US" dirty="0" smtClean="0">
                <a:solidFill>
                  <a:srgbClr val="FF0000"/>
                </a:solidFill>
                <a:latin typeface="Arial" charset="0"/>
                <a:cs typeface="Arial" charset="0"/>
              </a:rPr>
              <a:t>0</a:t>
            </a:r>
            <a:r>
              <a:rPr lang="en-US" altLang="en-US" dirty="0" smtClean="0">
                <a:latin typeface="Arial" charset="0"/>
                <a:cs typeface="Arial" charset="0"/>
              </a:rPr>
              <a:t> 3</a:t>
            </a:r>
            <a:r>
              <a:rPr lang="en-US" altLang="en-US" dirty="0" smtClean="0">
                <a:solidFill>
                  <a:srgbClr val="FF0000"/>
                </a:solidFill>
                <a:latin typeface="Arial" charset="0"/>
                <a:cs typeface="Arial" charset="0"/>
              </a:rPr>
              <a:t>1</a:t>
            </a:r>
            <a:r>
              <a:rPr lang="en-US" altLang="en-US" dirty="0" smtClean="0">
                <a:latin typeface="Arial" charset="0"/>
                <a:cs typeface="Arial" charset="0"/>
              </a:rPr>
              <a:t> </a:t>
            </a:r>
            <a:r>
              <a:rPr lang="en-US" altLang="en-US" dirty="0" smtClean="0">
                <a:latin typeface="Arial" charset="0"/>
                <a:cs typeface="Arial" charset="0"/>
              </a:rPr>
              <a:t>2</a:t>
            </a:r>
            <a:r>
              <a:rPr lang="en-US" altLang="en-US" dirty="0">
                <a:solidFill>
                  <a:srgbClr val="FF0000"/>
                </a:solidFill>
                <a:latin typeface="Arial" charset="0"/>
                <a:cs typeface="Arial" charset="0"/>
              </a:rPr>
              <a:t>1</a:t>
            </a:r>
            <a:r>
              <a:rPr lang="en-US" altLang="en-US" dirty="0" smtClean="0">
                <a:latin typeface="Arial" charset="0"/>
                <a:cs typeface="Arial" charset="0"/>
              </a:rPr>
              <a:t> 1</a:t>
            </a:r>
            <a:r>
              <a:rPr lang="en-US" altLang="en-US" dirty="0" smtClean="0">
                <a:solidFill>
                  <a:srgbClr val="FF0000"/>
                </a:solidFill>
                <a:latin typeface="Arial" charset="0"/>
                <a:cs typeface="Arial" charset="0"/>
              </a:rPr>
              <a:t>6</a:t>
            </a:r>
            <a:r>
              <a:rPr lang="en-US" altLang="en-US" dirty="0" smtClean="0">
                <a:latin typeface="Arial" charset="0"/>
                <a:cs typeface="Arial" charset="0"/>
              </a:rPr>
              <a:t> 2</a:t>
            </a:r>
            <a:r>
              <a:rPr lang="en-US" altLang="en-US" dirty="0">
                <a:solidFill>
                  <a:srgbClr val="FF0000"/>
                </a:solidFill>
                <a:latin typeface="Arial" charset="0"/>
                <a:cs typeface="Arial" charset="0"/>
              </a:rPr>
              <a:t>6</a:t>
            </a:r>
            <a:r>
              <a:rPr lang="en-US" altLang="en-US" dirty="0" smtClean="0">
                <a:latin typeface="Arial" charset="0"/>
                <a:cs typeface="Arial" charset="0"/>
              </a:rPr>
              <a:t> 2</a:t>
            </a:r>
            <a:r>
              <a:rPr lang="en-US" altLang="en-US" dirty="0" smtClean="0">
                <a:solidFill>
                  <a:srgbClr val="FF0000"/>
                </a:solidFill>
                <a:latin typeface="Arial" charset="0"/>
                <a:cs typeface="Arial" charset="0"/>
              </a:rPr>
              <a:t>7</a:t>
            </a:r>
            <a:r>
              <a:rPr lang="en-US" altLang="en-US" dirty="0" smtClean="0">
                <a:latin typeface="Arial" charset="0"/>
                <a:cs typeface="Arial" charset="0"/>
              </a:rPr>
              <a:t> 5</a:t>
            </a:r>
            <a:r>
              <a:rPr lang="en-US" altLang="en-US" dirty="0">
                <a:solidFill>
                  <a:srgbClr val="FF0000"/>
                </a:solidFill>
                <a:latin typeface="Arial" charset="0"/>
                <a:cs typeface="Arial" charset="0"/>
              </a:rPr>
              <a:t>7</a:t>
            </a:r>
            <a:r>
              <a:rPr lang="en-US" altLang="en-US" dirty="0" smtClean="0">
                <a:latin typeface="Arial" charset="0"/>
                <a:cs typeface="Arial" charset="0"/>
              </a:rPr>
              <a:t> 1</a:t>
            </a:r>
            <a:r>
              <a:rPr lang="en-US" altLang="en-US" dirty="0">
                <a:solidFill>
                  <a:srgbClr val="FF0000"/>
                </a:solidFill>
                <a:latin typeface="Arial" charset="0"/>
                <a:cs typeface="Arial" charset="0"/>
              </a:rPr>
              <a:t>7</a:t>
            </a:r>
            <a:r>
              <a:rPr lang="en-US" altLang="en-US" dirty="0" smtClean="0">
                <a:latin typeface="Arial" charset="0"/>
                <a:cs typeface="Arial" charset="0"/>
              </a:rPr>
              <a:t> 1</a:t>
            </a:r>
            <a:r>
              <a:rPr lang="en-US" altLang="en-US" dirty="0" smtClean="0">
                <a:solidFill>
                  <a:srgbClr val="FF0000"/>
                </a:solidFill>
                <a:latin typeface="Arial" charset="0"/>
                <a:cs typeface="Arial" charset="0"/>
              </a:rPr>
              <a:t>8</a:t>
            </a:r>
            <a:r>
              <a:rPr lang="en-US" altLang="en-US" dirty="0" smtClean="0">
                <a:latin typeface="Arial" charset="0"/>
                <a:cs typeface="Arial" charset="0"/>
              </a:rPr>
              <a:t> 9</a:t>
            </a:r>
            <a:r>
              <a:rPr lang="en-US" altLang="en-US" dirty="0" smtClean="0">
                <a:solidFill>
                  <a:srgbClr val="FF0000"/>
                </a:solidFill>
                <a:latin typeface="Arial" charset="0"/>
                <a:cs typeface="Arial" charset="0"/>
              </a:rPr>
              <a:t>9</a:t>
            </a:r>
            <a:r>
              <a:rPr lang="en-US" altLang="en-US" dirty="0" smtClean="0">
                <a:latin typeface="Arial" charset="0"/>
                <a:cs typeface="Arial" charset="0"/>
              </a:rPr>
              <a:t> 5</a:t>
            </a:r>
            <a:r>
              <a:rPr lang="en-US" altLang="en-US" dirty="0" smtClean="0">
                <a:solidFill>
                  <a:srgbClr val="FF0000"/>
                </a:solidFill>
                <a:latin typeface="Arial" charset="0"/>
                <a:cs typeface="Arial" charset="0"/>
              </a:rPr>
              <a:t>9</a:t>
            </a:r>
            <a:endParaRPr lang="en-US" altLang="en-US" dirty="0" smtClean="0">
              <a:solidFill>
                <a:srgbClr val="FF3399"/>
              </a:solidFill>
              <a:latin typeface="Arial" charset="0"/>
              <a:cs typeface="Arial" charset="0"/>
            </a:endParaRPr>
          </a:p>
          <a:p>
            <a:pPr>
              <a:buFont typeface="Arial" charset="0"/>
              <a:buNone/>
            </a:pPr>
            <a:endParaRPr lang="en-US" altLang="en-US" dirty="0" smtClean="0">
              <a:latin typeface="Arial" charset="0"/>
              <a:cs typeface="Arial" charset="0"/>
            </a:endParaRPr>
          </a:p>
          <a:p>
            <a:pPr lvl="1"/>
            <a:r>
              <a:rPr lang="en-US" altLang="en-US" dirty="0" smtClean="0">
                <a:latin typeface="Arial" charset="0"/>
                <a:cs typeface="Arial" charset="0"/>
              </a:rPr>
              <a:t>Now sort according to the first digit:</a:t>
            </a:r>
          </a:p>
          <a:p>
            <a:pPr algn="ctr">
              <a:buFontTx/>
              <a:buNone/>
            </a:pPr>
            <a:r>
              <a:rPr lang="en-US" altLang="en-US" dirty="0" smtClean="0">
                <a:solidFill>
                  <a:srgbClr val="FF0000"/>
                </a:solidFill>
                <a:latin typeface="Arial" charset="0"/>
                <a:cs typeface="Arial" charset="0"/>
              </a:rPr>
              <a:t>1</a:t>
            </a:r>
            <a:r>
              <a:rPr lang="en-US" altLang="en-US" dirty="0" smtClean="0">
                <a:latin typeface="Arial" charset="0"/>
                <a:cs typeface="Arial" charset="0"/>
              </a:rPr>
              <a:t>0 </a:t>
            </a:r>
            <a:r>
              <a:rPr lang="en-US" altLang="en-US" dirty="0" smtClean="0">
                <a:solidFill>
                  <a:srgbClr val="FF0000"/>
                </a:solidFill>
                <a:latin typeface="Arial" charset="0"/>
                <a:cs typeface="Arial" charset="0"/>
              </a:rPr>
              <a:t>1</a:t>
            </a:r>
            <a:r>
              <a:rPr lang="en-US" altLang="en-US" dirty="0" smtClean="0">
                <a:latin typeface="Arial" charset="0"/>
                <a:cs typeface="Arial" charset="0"/>
              </a:rPr>
              <a:t>6 </a:t>
            </a:r>
            <a:r>
              <a:rPr lang="en-US" altLang="en-US" dirty="0" smtClean="0">
                <a:solidFill>
                  <a:srgbClr val="FF0000"/>
                </a:solidFill>
                <a:latin typeface="Arial" charset="0"/>
                <a:cs typeface="Arial" charset="0"/>
              </a:rPr>
              <a:t>1</a:t>
            </a:r>
            <a:r>
              <a:rPr lang="en-US" altLang="en-US" dirty="0" smtClean="0">
                <a:latin typeface="Arial" charset="0"/>
                <a:cs typeface="Arial" charset="0"/>
              </a:rPr>
              <a:t>7 </a:t>
            </a:r>
            <a:r>
              <a:rPr lang="en-US" altLang="en-US" dirty="0" smtClean="0">
                <a:solidFill>
                  <a:srgbClr val="FF0000"/>
                </a:solidFill>
                <a:latin typeface="Arial" charset="0"/>
                <a:cs typeface="Arial" charset="0"/>
              </a:rPr>
              <a:t>1</a:t>
            </a:r>
            <a:r>
              <a:rPr lang="en-US" altLang="en-US" dirty="0" smtClean="0">
                <a:latin typeface="Arial" charset="0"/>
                <a:cs typeface="Arial" charset="0"/>
              </a:rPr>
              <a:t>8 </a:t>
            </a:r>
            <a:r>
              <a:rPr lang="en-US" altLang="en-US" dirty="0">
                <a:solidFill>
                  <a:srgbClr val="FF0000"/>
                </a:solidFill>
                <a:latin typeface="Arial" charset="0"/>
                <a:cs typeface="Arial" charset="0"/>
              </a:rPr>
              <a:t>2</a:t>
            </a:r>
            <a:r>
              <a:rPr lang="en-US" altLang="en-US" dirty="0" smtClean="0">
                <a:latin typeface="Arial" charset="0"/>
                <a:cs typeface="Arial" charset="0"/>
              </a:rPr>
              <a:t>1 </a:t>
            </a:r>
            <a:r>
              <a:rPr lang="en-US" altLang="en-US" dirty="0">
                <a:solidFill>
                  <a:srgbClr val="FF0000"/>
                </a:solidFill>
                <a:latin typeface="Arial" charset="0"/>
                <a:cs typeface="Arial" charset="0"/>
              </a:rPr>
              <a:t>2</a:t>
            </a:r>
            <a:r>
              <a:rPr lang="en-US" altLang="en-US" dirty="0" smtClean="0">
                <a:latin typeface="Arial" charset="0"/>
                <a:cs typeface="Arial" charset="0"/>
              </a:rPr>
              <a:t>6 </a:t>
            </a:r>
            <a:r>
              <a:rPr lang="en-US" altLang="en-US" dirty="0" smtClean="0">
                <a:solidFill>
                  <a:srgbClr val="FF0000"/>
                </a:solidFill>
                <a:latin typeface="Arial" charset="0"/>
                <a:cs typeface="Arial" charset="0"/>
              </a:rPr>
              <a:t>2</a:t>
            </a:r>
            <a:r>
              <a:rPr lang="en-US" altLang="en-US" dirty="0" smtClean="0">
                <a:latin typeface="Arial" charset="0"/>
                <a:cs typeface="Arial" charset="0"/>
              </a:rPr>
              <a:t>7 </a:t>
            </a:r>
            <a:r>
              <a:rPr lang="en-US" altLang="en-US" dirty="0" smtClean="0">
                <a:solidFill>
                  <a:srgbClr val="FF0000"/>
                </a:solidFill>
                <a:latin typeface="Arial" charset="0"/>
                <a:cs typeface="Arial" charset="0"/>
              </a:rPr>
              <a:t>3</a:t>
            </a:r>
            <a:r>
              <a:rPr lang="en-US" altLang="en-US" dirty="0" smtClean="0">
                <a:latin typeface="Arial" charset="0"/>
                <a:cs typeface="Arial" charset="0"/>
              </a:rPr>
              <a:t>1 </a:t>
            </a:r>
            <a:r>
              <a:rPr lang="en-US" altLang="en-US" dirty="0">
                <a:solidFill>
                  <a:srgbClr val="FF0000"/>
                </a:solidFill>
                <a:latin typeface="Arial" charset="0"/>
                <a:cs typeface="Arial" charset="0"/>
              </a:rPr>
              <a:t>5</a:t>
            </a:r>
            <a:r>
              <a:rPr lang="en-US" altLang="en-US" dirty="0" smtClean="0">
                <a:latin typeface="Arial" charset="0"/>
                <a:cs typeface="Arial" charset="0"/>
              </a:rPr>
              <a:t>7 </a:t>
            </a:r>
            <a:r>
              <a:rPr lang="en-US" altLang="en-US" dirty="0">
                <a:solidFill>
                  <a:srgbClr val="FF0000"/>
                </a:solidFill>
                <a:latin typeface="Arial" charset="0"/>
                <a:cs typeface="Arial" charset="0"/>
              </a:rPr>
              <a:t>5</a:t>
            </a:r>
            <a:r>
              <a:rPr lang="en-US" altLang="en-US" dirty="0" smtClean="0">
                <a:latin typeface="Arial" charset="0"/>
                <a:cs typeface="Arial" charset="0"/>
              </a:rPr>
              <a:t>9 </a:t>
            </a:r>
            <a:r>
              <a:rPr lang="en-US" altLang="en-US" dirty="0" smtClean="0">
                <a:solidFill>
                  <a:srgbClr val="FF0000"/>
                </a:solidFill>
                <a:latin typeface="Arial" charset="0"/>
                <a:cs typeface="Arial" charset="0"/>
              </a:rPr>
              <a:t>6</a:t>
            </a:r>
            <a:r>
              <a:rPr lang="en-US" altLang="en-US" dirty="0" smtClean="0">
                <a:latin typeface="Arial" charset="0"/>
                <a:cs typeface="Arial" charset="0"/>
              </a:rPr>
              <a:t>0 </a:t>
            </a:r>
            <a:r>
              <a:rPr lang="en-US" altLang="en-US" dirty="0">
                <a:solidFill>
                  <a:srgbClr val="FF0000"/>
                </a:solidFill>
                <a:latin typeface="Arial" charset="0"/>
                <a:cs typeface="Arial" charset="0"/>
              </a:rPr>
              <a:t>9</a:t>
            </a:r>
            <a:r>
              <a:rPr lang="en-US" altLang="en-US" dirty="0" smtClean="0">
                <a:latin typeface="Arial" charset="0"/>
                <a:cs typeface="Arial" charset="0"/>
              </a:rPr>
              <a:t>0 </a:t>
            </a:r>
            <a:r>
              <a:rPr lang="en-US" altLang="en-US" dirty="0">
                <a:solidFill>
                  <a:srgbClr val="FF0000"/>
                </a:solidFill>
                <a:latin typeface="Arial" charset="0"/>
                <a:cs typeface="Arial" charset="0"/>
              </a:rPr>
              <a:t>9</a:t>
            </a:r>
            <a:r>
              <a:rPr lang="en-US" altLang="en-US" dirty="0" smtClean="0">
                <a:latin typeface="Arial" charset="0"/>
                <a:cs typeface="Arial" charset="0"/>
              </a:rPr>
              <a:t>9</a:t>
            </a:r>
            <a:endParaRPr lang="en-US" altLang="en-US" dirty="0" smtClean="0">
              <a:latin typeface="Arial" charset="0"/>
              <a:cs typeface="Arial" charset="0"/>
            </a:endParaRPr>
          </a:p>
        </p:txBody>
      </p:sp>
    </p:spTree>
    <p:extLst>
      <p:ext uri="{BB962C8B-B14F-4D97-AF65-F5344CB8AC3E}">
        <p14:creationId xmlns:p14="http://schemas.microsoft.com/office/powerpoint/2010/main" val="42009917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r>
              <a:rPr lang="en-US" altLang="en-US" smtClean="0">
                <a:latin typeface="Arial" charset="0"/>
                <a:cs typeface="Arial" charset="0"/>
              </a:rPr>
              <a:t>Radix Sort</a:t>
            </a:r>
          </a:p>
        </p:txBody>
      </p:sp>
      <p:sp>
        <p:nvSpPr>
          <p:cNvPr id="819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resulting sequence of numbers is a sorted list</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Thus, consider the following algorithm:</a:t>
            </a:r>
          </a:p>
          <a:p>
            <a:pPr lvl="1"/>
            <a:r>
              <a:rPr lang="en-US" altLang="en-US" smtClean="0">
                <a:latin typeface="Arial" charset="0"/>
                <a:cs typeface="Arial" charset="0"/>
              </a:rPr>
              <a:t>Suppose we are sorting decimal numbers</a:t>
            </a:r>
          </a:p>
          <a:p>
            <a:pPr lvl="1"/>
            <a:r>
              <a:rPr lang="en-US" altLang="en-US" smtClean="0">
                <a:latin typeface="Arial" charset="0"/>
                <a:cs typeface="Arial" charset="0"/>
              </a:rPr>
              <a:t>Create an array of 10 queues</a:t>
            </a:r>
          </a:p>
          <a:p>
            <a:pPr lvl="1"/>
            <a:r>
              <a:rPr lang="en-US" altLang="en-US" smtClean="0">
                <a:latin typeface="Arial" charset="0"/>
                <a:cs typeface="Arial" charset="0"/>
              </a:rPr>
              <a:t>For each digit, starting with the least significant</a:t>
            </a:r>
          </a:p>
          <a:p>
            <a:pPr lvl="2"/>
            <a:r>
              <a:rPr lang="en-US" altLang="en-US" smtClean="0">
                <a:latin typeface="Arial" charset="0"/>
                <a:cs typeface="Arial" charset="0"/>
              </a:rPr>
              <a:t>Place the ith number in to the bin corresponding with the current digit</a:t>
            </a:r>
          </a:p>
          <a:p>
            <a:pPr lvl="2"/>
            <a:r>
              <a:rPr lang="en-US" altLang="en-US" smtClean="0">
                <a:latin typeface="Arial" charset="0"/>
                <a:cs typeface="Arial" charset="0"/>
              </a:rPr>
              <a:t>Remove all digits in the order they were placed into the bins in the order of the bins</a:t>
            </a:r>
          </a:p>
        </p:txBody>
      </p:sp>
    </p:spTree>
    <p:extLst>
      <p:ext uri="{BB962C8B-B14F-4D97-AF65-F5344CB8AC3E}">
        <p14:creationId xmlns:p14="http://schemas.microsoft.com/office/powerpoint/2010/main" val="11922389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r>
              <a:rPr lang="en-US" altLang="en-US" smtClean="0">
                <a:latin typeface="Arial" charset="0"/>
                <a:cs typeface="Arial" charset="0"/>
              </a:rPr>
              <a:t>Radix Sort</a:t>
            </a:r>
          </a:p>
        </p:txBody>
      </p:sp>
      <p:sp>
        <p:nvSpPr>
          <p:cNvPr id="921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Suppose that two </a:t>
            </a:r>
            <a:r>
              <a:rPr lang="en-US" altLang="en-US" i="1" smtClean="0">
                <a:latin typeface="Times New Roman" pitchFamily="18" charset="0"/>
                <a:cs typeface="Arial" charset="0"/>
              </a:rPr>
              <a:t>n</a:t>
            </a:r>
            <a:r>
              <a:rPr lang="en-US" altLang="en-US" smtClean="0">
                <a:latin typeface="Arial" charset="0"/>
                <a:cs typeface="Arial" charset="0"/>
              </a:rPr>
              <a:t>-digit numbers are equal for the first </a:t>
            </a:r>
            <a:r>
              <a:rPr lang="en-US" altLang="en-US" i="1" smtClean="0">
                <a:latin typeface="Times New Roman" pitchFamily="18" charset="0"/>
                <a:cs typeface="Arial" charset="0"/>
              </a:rPr>
              <a:t>m</a:t>
            </a:r>
            <a:r>
              <a:rPr lang="en-US" altLang="en-US" smtClean="0">
                <a:latin typeface="Arial" charset="0"/>
                <a:cs typeface="Arial" charset="0"/>
              </a:rPr>
              <a:t> digits:</a:t>
            </a:r>
          </a:p>
          <a:p>
            <a:pPr>
              <a:buFontTx/>
              <a:buNone/>
            </a:pPr>
            <a:r>
              <a:rPr lang="en-US" altLang="en-US" smtClean="0">
                <a:latin typeface="Times New Roman" pitchFamily="18" charset="0"/>
                <a:cs typeface="Arial" charset="0"/>
              </a:rPr>
              <a:t>		</a:t>
            </a:r>
            <a:r>
              <a:rPr lang="en-US" altLang="en-US" i="1" smtClean="0">
                <a:latin typeface="Times New Roman" pitchFamily="18" charset="0"/>
                <a:cs typeface="Arial" charset="0"/>
              </a:rPr>
              <a:t>a</a:t>
            </a:r>
            <a:r>
              <a:rPr lang="en-US" altLang="en-US" smtClean="0">
                <a:latin typeface="Times New Roman" pitchFamily="18" charset="0"/>
                <a:cs typeface="Arial" charset="0"/>
              </a:rPr>
              <a:t> = </a:t>
            </a:r>
            <a:r>
              <a:rPr lang="en-US" altLang="en-US" i="1" smtClean="0">
                <a:solidFill>
                  <a:srgbClr val="00B0F0"/>
                </a:solidFill>
                <a:latin typeface="Times New Roman" pitchFamily="18" charset="0"/>
                <a:cs typeface="Arial" charset="0"/>
              </a:rPr>
              <a:t>a</a:t>
            </a:r>
            <a:r>
              <a:rPr lang="en-US" altLang="en-US" i="1" baseline="-25000" smtClean="0">
                <a:solidFill>
                  <a:srgbClr val="00B0F0"/>
                </a:solidFill>
                <a:latin typeface="Times New Roman" pitchFamily="18" charset="0"/>
                <a:cs typeface="Arial" charset="0"/>
              </a:rPr>
              <a:t>n</a:t>
            </a:r>
            <a:r>
              <a:rPr lang="en-US" altLang="en-US" i="1" smtClean="0">
                <a:solidFill>
                  <a:srgbClr val="00B0F0"/>
                </a:solidFill>
                <a:latin typeface="Times New Roman" pitchFamily="18" charset="0"/>
                <a:cs typeface="Arial" charset="0"/>
              </a:rPr>
              <a:t>a</a:t>
            </a:r>
            <a:r>
              <a:rPr lang="en-US" altLang="en-US" i="1" baseline="-25000" smtClean="0">
                <a:solidFill>
                  <a:srgbClr val="00B0F0"/>
                </a:solidFill>
                <a:latin typeface="Times New Roman" pitchFamily="18" charset="0"/>
                <a:cs typeface="Arial" charset="0"/>
              </a:rPr>
              <a:t>n</a:t>
            </a:r>
            <a:r>
              <a:rPr lang="en-US" altLang="en-US" baseline="-25000" smtClean="0">
                <a:solidFill>
                  <a:srgbClr val="00B0F0"/>
                </a:solidFill>
                <a:latin typeface="Times New Roman" pitchFamily="18" charset="0"/>
                <a:cs typeface="Arial" charset="0"/>
              </a:rPr>
              <a:t> – 1</a:t>
            </a:r>
            <a:r>
              <a:rPr lang="en-US" altLang="en-US" i="1" smtClean="0">
                <a:solidFill>
                  <a:srgbClr val="00B0F0"/>
                </a:solidFill>
                <a:latin typeface="Times New Roman" pitchFamily="18" charset="0"/>
                <a:cs typeface="Arial" charset="0"/>
              </a:rPr>
              <a:t>a</a:t>
            </a:r>
            <a:r>
              <a:rPr lang="en-US" altLang="en-US" i="1" baseline="-25000" smtClean="0">
                <a:solidFill>
                  <a:srgbClr val="00B0F0"/>
                </a:solidFill>
                <a:latin typeface="Times New Roman" pitchFamily="18" charset="0"/>
                <a:cs typeface="Arial" charset="0"/>
              </a:rPr>
              <a:t>n</a:t>
            </a:r>
            <a:r>
              <a:rPr lang="en-US" altLang="en-US" baseline="-25000" smtClean="0">
                <a:solidFill>
                  <a:srgbClr val="00B0F0"/>
                </a:solidFill>
                <a:latin typeface="Times New Roman" pitchFamily="18" charset="0"/>
                <a:cs typeface="Arial" charset="0"/>
              </a:rPr>
              <a:t> – 2</a:t>
            </a:r>
            <a:r>
              <a:rPr lang="en-US" altLang="en-US" baseline="30000" smtClean="0">
                <a:solidFill>
                  <a:srgbClr val="00B0F0"/>
                </a:solidFill>
                <a:latin typeface="Times New Roman" pitchFamily="18" charset="0"/>
                <a:cs typeface="Arial" charset="0"/>
              </a:rPr>
              <a:t>...</a:t>
            </a:r>
            <a:r>
              <a:rPr lang="en-US" altLang="en-US" i="1" smtClean="0">
                <a:solidFill>
                  <a:srgbClr val="00B0F0"/>
                </a:solidFill>
                <a:latin typeface="Times New Roman" pitchFamily="18" charset="0"/>
                <a:cs typeface="Arial" charset="0"/>
              </a:rPr>
              <a:t>a</a:t>
            </a:r>
            <a:r>
              <a:rPr lang="en-US" altLang="en-US" i="1" baseline="-25000" smtClean="0">
                <a:solidFill>
                  <a:srgbClr val="00B0F0"/>
                </a:solidFill>
                <a:latin typeface="Times New Roman" pitchFamily="18" charset="0"/>
                <a:cs typeface="Arial" charset="0"/>
              </a:rPr>
              <a:t>n </a:t>
            </a:r>
            <a:r>
              <a:rPr lang="en-US" altLang="en-US" baseline="-25000" smtClean="0">
                <a:solidFill>
                  <a:srgbClr val="00B0F0"/>
                </a:solidFill>
                <a:latin typeface="Times New Roman" pitchFamily="18" charset="0"/>
                <a:cs typeface="Arial" charset="0"/>
              </a:rPr>
              <a:t>– </a:t>
            </a:r>
            <a:r>
              <a:rPr lang="en-US" altLang="en-US" i="1" baseline="-25000" smtClean="0">
                <a:solidFill>
                  <a:srgbClr val="00B0F0"/>
                </a:solidFill>
                <a:latin typeface="Times New Roman" pitchFamily="18" charset="0"/>
                <a:cs typeface="Arial" charset="0"/>
              </a:rPr>
              <a:t>m</a:t>
            </a:r>
            <a:r>
              <a:rPr lang="en-US" altLang="en-US" baseline="-25000" smtClean="0">
                <a:solidFill>
                  <a:srgbClr val="00B0F0"/>
                </a:solidFill>
                <a:latin typeface="Times New Roman" pitchFamily="18" charset="0"/>
                <a:cs typeface="Arial" charset="0"/>
              </a:rPr>
              <a:t> + </a:t>
            </a:r>
            <a:r>
              <a:rPr lang="en-US" altLang="en-US" b="1" baseline="-25000" smtClean="0">
                <a:solidFill>
                  <a:srgbClr val="00B0F0"/>
                </a:solidFill>
                <a:latin typeface="Times New Roman" pitchFamily="18" charset="0"/>
                <a:cs typeface="Arial" charset="0"/>
              </a:rPr>
              <a:t>1</a:t>
            </a:r>
            <a:r>
              <a:rPr lang="en-US" altLang="en-US" b="1" i="1" smtClean="0">
                <a:solidFill>
                  <a:srgbClr val="00B0F0"/>
                </a:solidFill>
                <a:latin typeface="Times New Roman" pitchFamily="18" charset="0"/>
                <a:cs typeface="Arial" charset="0"/>
              </a:rPr>
              <a:t>a</a:t>
            </a:r>
            <a:r>
              <a:rPr lang="en-US" altLang="en-US" b="1" i="1" baseline="-25000" smtClean="0">
                <a:solidFill>
                  <a:srgbClr val="00B0F0"/>
                </a:solidFill>
                <a:latin typeface="Times New Roman" pitchFamily="18" charset="0"/>
                <a:cs typeface="Arial" charset="0"/>
              </a:rPr>
              <a:t>n</a:t>
            </a:r>
            <a:r>
              <a:rPr lang="en-US" altLang="en-US" b="1" baseline="-25000" smtClean="0">
                <a:solidFill>
                  <a:srgbClr val="00B0F0"/>
                </a:solidFill>
                <a:latin typeface="Times New Roman" pitchFamily="18" charset="0"/>
                <a:cs typeface="Arial" charset="0"/>
              </a:rPr>
              <a:t> – </a:t>
            </a:r>
            <a:r>
              <a:rPr lang="en-US" altLang="en-US" b="1" i="1" baseline="-25000" smtClean="0">
                <a:solidFill>
                  <a:srgbClr val="00B0F0"/>
                </a:solidFill>
                <a:latin typeface="Times New Roman" pitchFamily="18" charset="0"/>
                <a:cs typeface="Arial" charset="0"/>
              </a:rPr>
              <a:t>m</a:t>
            </a:r>
            <a:r>
              <a:rPr lang="en-US" altLang="en-US" baseline="30000" smtClean="0">
                <a:solidFill>
                  <a:srgbClr val="00B0F0"/>
                </a:solidFill>
                <a:latin typeface="Times New Roman" pitchFamily="18" charset="0"/>
                <a:cs typeface="Arial" charset="0"/>
              </a:rPr>
              <a:t>...</a:t>
            </a:r>
            <a:r>
              <a:rPr lang="en-US" altLang="en-US" i="1" smtClean="0">
                <a:solidFill>
                  <a:srgbClr val="00B0F0"/>
                </a:solidFill>
                <a:latin typeface="Times New Roman" pitchFamily="18" charset="0"/>
                <a:cs typeface="Arial" charset="0"/>
              </a:rPr>
              <a:t>a</a:t>
            </a:r>
            <a:r>
              <a:rPr lang="en-US" altLang="en-US" baseline="-25000" smtClean="0">
                <a:solidFill>
                  <a:srgbClr val="00B0F0"/>
                </a:solidFill>
                <a:latin typeface="Times New Roman" pitchFamily="18" charset="0"/>
                <a:cs typeface="Arial" charset="0"/>
              </a:rPr>
              <a:t>1</a:t>
            </a:r>
            <a:r>
              <a:rPr lang="en-US" altLang="en-US" i="1" smtClean="0">
                <a:solidFill>
                  <a:srgbClr val="00B0F0"/>
                </a:solidFill>
                <a:latin typeface="Times New Roman" pitchFamily="18" charset="0"/>
                <a:cs typeface="Arial" charset="0"/>
              </a:rPr>
              <a:t>a</a:t>
            </a:r>
            <a:r>
              <a:rPr lang="en-US" altLang="en-US" baseline="-25000" smtClean="0">
                <a:solidFill>
                  <a:srgbClr val="00B0F0"/>
                </a:solidFill>
                <a:latin typeface="Times New Roman" pitchFamily="18" charset="0"/>
                <a:cs typeface="Arial" charset="0"/>
              </a:rPr>
              <a:t>0</a:t>
            </a:r>
            <a:endParaRPr lang="en-US" altLang="en-US" smtClean="0">
              <a:solidFill>
                <a:srgbClr val="00B0F0"/>
              </a:solidFill>
              <a:latin typeface="Times New Roman" pitchFamily="18" charset="0"/>
              <a:cs typeface="Arial" charset="0"/>
            </a:endParaRPr>
          </a:p>
          <a:p>
            <a:pPr>
              <a:buFontTx/>
              <a:buNone/>
            </a:pPr>
            <a:r>
              <a:rPr lang="en-US" altLang="en-US" smtClean="0">
                <a:latin typeface="Times New Roman" pitchFamily="18" charset="0"/>
                <a:cs typeface="Arial" charset="0"/>
              </a:rPr>
              <a:t>		</a:t>
            </a:r>
            <a:r>
              <a:rPr lang="en-US" altLang="en-US" i="1" smtClean="0">
                <a:latin typeface="Times New Roman" pitchFamily="18" charset="0"/>
                <a:cs typeface="Arial" charset="0"/>
              </a:rPr>
              <a:t>b</a:t>
            </a:r>
            <a:r>
              <a:rPr lang="en-US" altLang="en-US" smtClean="0">
                <a:latin typeface="Times New Roman" pitchFamily="18" charset="0"/>
                <a:cs typeface="Arial" charset="0"/>
              </a:rPr>
              <a:t> = </a:t>
            </a:r>
            <a:r>
              <a:rPr lang="en-US" altLang="en-US" i="1" smtClean="0">
                <a:solidFill>
                  <a:srgbClr val="00B0F0"/>
                </a:solidFill>
                <a:latin typeface="Times New Roman" pitchFamily="18" charset="0"/>
                <a:cs typeface="Arial" charset="0"/>
              </a:rPr>
              <a:t>a</a:t>
            </a:r>
            <a:r>
              <a:rPr lang="en-US" altLang="en-US" i="1" baseline="-25000" smtClean="0">
                <a:solidFill>
                  <a:srgbClr val="00B0F0"/>
                </a:solidFill>
                <a:latin typeface="Times New Roman" pitchFamily="18" charset="0"/>
                <a:cs typeface="Arial" charset="0"/>
              </a:rPr>
              <a:t>n</a:t>
            </a:r>
            <a:r>
              <a:rPr lang="en-US" altLang="en-US" i="1" smtClean="0">
                <a:solidFill>
                  <a:srgbClr val="00B0F0"/>
                </a:solidFill>
                <a:latin typeface="Times New Roman" pitchFamily="18" charset="0"/>
                <a:cs typeface="Arial" charset="0"/>
              </a:rPr>
              <a:t>a</a:t>
            </a:r>
            <a:r>
              <a:rPr lang="en-US" altLang="en-US" i="1" baseline="-25000" smtClean="0">
                <a:solidFill>
                  <a:srgbClr val="00B0F0"/>
                </a:solidFill>
                <a:latin typeface="Times New Roman" pitchFamily="18" charset="0"/>
                <a:cs typeface="Arial" charset="0"/>
              </a:rPr>
              <a:t>n </a:t>
            </a:r>
            <a:r>
              <a:rPr lang="en-US" altLang="en-US" baseline="-25000" smtClean="0">
                <a:solidFill>
                  <a:srgbClr val="00B0F0"/>
                </a:solidFill>
                <a:latin typeface="Times New Roman" pitchFamily="18" charset="0"/>
                <a:cs typeface="Arial" charset="0"/>
              </a:rPr>
              <a:t>– 1</a:t>
            </a:r>
            <a:r>
              <a:rPr lang="en-US" altLang="en-US" i="1" smtClean="0">
                <a:solidFill>
                  <a:srgbClr val="00B0F0"/>
                </a:solidFill>
                <a:latin typeface="Times New Roman" pitchFamily="18" charset="0"/>
                <a:cs typeface="Arial" charset="0"/>
              </a:rPr>
              <a:t>a</a:t>
            </a:r>
            <a:r>
              <a:rPr lang="en-US" altLang="en-US" i="1" baseline="-25000" smtClean="0">
                <a:solidFill>
                  <a:srgbClr val="00B0F0"/>
                </a:solidFill>
                <a:latin typeface="Times New Roman" pitchFamily="18" charset="0"/>
                <a:cs typeface="Arial" charset="0"/>
              </a:rPr>
              <a:t>n</a:t>
            </a:r>
            <a:r>
              <a:rPr lang="en-US" altLang="en-US" baseline="-25000" smtClean="0">
                <a:solidFill>
                  <a:srgbClr val="00B0F0"/>
                </a:solidFill>
                <a:latin typeface="Times New Roman" pitchFamily="18" charset="0"/>
                <a:cs typeface="Arial" charset="0"/>
              </a:rPr>
              <a:t> – 2</a:t>
            </a:r>
            <a:r>
              <a:rPr lang="en-US" altLang="en-US" baseline="30000" smtClean="0">
                <a:solidFill>
                  <a:srgbClr val="00B0F0"/>
                </a:solidFill>
                <a:latin typeface="Times New Roman" pitchFamily="18" charset="0"/>
                <a:cs typeface="Arial" charset="0"/>
              </a:rPr>
              <a:t>...</a:t>
            </a:r>
            <a:r>
              <a:rPr lang="en-US" altLang="en-US" i="1" smtClean="0">
                <a:solidFill>
                  <a:srgbClr val="00B0F0"/>
                </a:solidFill>
                <a:latin typeface="Times New Roman" pitchFamily="18" charset="0"/>
                <a:cs typeface="Arial" charset="0"/>
              </a:rPr>
              <a:t>a</a:t>
            </a:r>
            <a:r>
              <a:rPr lang="en-US" altLang="en-US" i="1" baseline="-25000" smtClean="0">
                <a:solidFill>
                  <a:srgbClr val="00B0F0"/>
                </a:solidFill>
                <a:latin typeface="Times New Roman" pitchFamily="18" charset="0"/>
                <a:cs typeface="Arial" charset="0"/>
              </a:rPr>
              <a:t>n </a:t>
            </a:r>
            <a:r>
              <a:rPr lang="en-US" altLang="en-US" baseline="-25000" smtClean="0">
                <a:solidFill>
                  <a:srgbClr val="00B0F0"/>
                </a:solidFill>
                <a:latin typeface="Times New Roman" pitchFamily="18" charset="0"/>
                <a:cs typeface="Arial" charset="0"/>
              </a:rPr>
              <a:t>– </a:t>
            </a:r>
            <a:r>
              <a:rPr lang="en-US" altLang="en-US" i="1" baseline="-25000" smtClean="0">
                <a:solidFill>
                  <a:srgbClr val="00B0F0"/>
                </a:solidFill>
                <a:latin typeface="Times New Roman" pitchFamily="18" charset="0"/>
                <a:cs typeface="Arial" charset="0"/>
              </a:rPr>
              <a:t>m</a:t>
            </a:r>
            <a:r>
              <a:rPr lang="en-US" altLang="en-US" baseline="-25000" smtClean="0">
                <a:solidFill>
                  <a:srgbClr val="00B0F0"/>
                </a:solidFill>
                <a:latin typeface="Times New Roman" pitchFamily="18" charset="0"/>
                <a:cs typeface="Arial" charset="0"/>
              </a:rPr>
              <a:t> + 1</a:t>
            </a:r>
            <a:r>
              <a:rPr lang="en-US" altLang="en-US" b="1" i="1" smtClean="0">
                <a:solidFill>
                  <a:srgbClr val="FF0000"/>
                </a:solidFill>
                <a:latin typeface="Times New Roman" pitchFamily="18" charset="0"/>
                <a:cs typeface="Arial" charset="0"/>
              </a:rPr>
              <a:t>b</a:t>
            </a:r>
            <a:r>
              <a:rPr lang="en-US" altLang="en-US" b="1" i="1" baseline="-25000" smtClean="0">
                <a:solidFill>
                  <a:srgbClr val="FF0000"/>
                </a:solidFill>
                <a:latin typeface="Times New Roman" pitchFamily="18" charset="0"/>
                <a:cs typeface="Arial" charset="0"/>
              </a:rPr>
              <a:t>n</a:t>
            </a:r>
            <a:r>
              <a:rPr lang="en-US" altLang="en-US" b="1" baseline="-25000" smtClean="0">
                <a:solidFill>
                  <a:srgbClr val="FF0000"/>
                </a:solidFill>
                <a:latin typeface="Times New Roman" pitchFamily="18" charset="0"/>
                <a:cs typeface="Arial" charset="0"/>
              </a:rPr>
              <a:t> – </a:t>
            </a:r>
            <a:r>
              <a:rPr lang="en-US" altLang="en-US" b="1" i="1" baseline="-25000" smtClean="0">
                <a:solidFill>
                  <a:srgbClr val="FF0000"/>
                </a:solidFill>
                <a:latin typeface="Times New Roman" pitchFamily="18" charset="0"/>
                <a:cs typeface="Arial" charset="0"/>
              </a:rPr>
              <a:t>m</a:t>
            </a:r>
            <a:r>
              <a:rPr lang="en-US" altLang="en-US" baseline="30000" smtClean="0">
                <a:solidFill>
                  <a:srgbClr val="FF0000"/>
                </a:solidFill>
                <a:latin typeface="Times New Roman" pitchFamily="18" charset="0"/>
                <a:cs typeface="Arial" charset="0"/>
              </a:rPr>
              <a:t>...</a:t>
            </a:r>
            <a:r>
              <a:rPr lang="en-US" altLang="en-US" i="1" smtClean="0">
                <a:solidFill>
                  <a:srgbClr val="FF0000"/>
                </a:solidFill>
                <a:latin typeface="Times New Roman" pitchFamily="18" charset="0"/>
                <a:cs typeface="Arial" charset="0"/>
              </a:rPr>
              <a:t>b</a:t>
            </a:r>
            <a:r>
              <a:rPr lang="en-US" altLang="en-US" baseline="-25000" smtClean="0">
                <a:solidFill>
                  <a:srgbClr val="FF0000"/>
                </a:solidFill>
                <a:latin typeface="Times New Roman" pitchFamily="18" charset="0"/>
                <a:cs typeface="Arial" charset="0"/>
              </a:rPr>
              <a:t>1</a:t>
            </a:r>
            <a:r>
              <a:rPr lang="en-US" altLang="en-US" i="1" smtClean="0">
                <a:solidFill>
                  <a:srgbClr val="FF0000"/>
                </a:solidFill>
                <a:latin typeface="Times New Roman" pitchFamily="18" charset="0"/>
                <a:cs typeface="Arial" charset="0"/>
              </a:rPr>
              <a:t>b</a:t>
            </a:r>
            <a:r>
              <a:rPr lang="en-US" altLang="en-US" baseline="-25000" smtClean="0">
                <a:solidFill>
                  <a:srgbClr val="FF0000"/>
                </a:solidFill>
                <a:latin typeface="Times New Roman" pitchFamily="18" charset="0"/>
                <a:cs typeface="Arial" charset="0"/>
              </a:rPr>
              <a:t>0</a:t>
            </a:r>
            <a:endParaRPr lang="en-US" altLang="en-US" smtClean="0">
              <a:solidFill>
                <a:srgbClr val="FF0000"/>
              </a:solidFill>
              <a:latin typeface="Times New Roman" pitchFamily="18" charset="0"/>
              <a:cs typeface="Arial" charset="0"/>
            </a:endParaRPr>
          </a:p>
          <a:p>
            <a:pPr>
              <a:buFontTx/>
              <a:buNone/>
            </a:pPr>
            <a:r>
              <a:rPr lang="en-US" altLang="en-US" smtClean="0">
                <a:latin typeface="Arial" charset="0"/>
                <a:cs typeface="Arial" charset="0"/>
              </a:rPr>
              <a:t>	where </a:t>
            </a:r>
            <a:r>
              <a:rPr lang="en-US" altLang="en-US" b="1" i="1" smtClean="0">
                <a:solidFill>
                  <a:srgbClr val="00B0F0"/>
                </a:solidFill>
                <a:latin typeface="Times New Roman" pitchFamily="18" charset="0"/>
                <a:cs typeface="Arial" charset="0"/>
              </a:rPr>
              <a:t>a</a:t>
            </a:r>
            <a:r>
              <a:rPr lang="en-US" altLang="en-US" b="1" i="1" baseline="-25000" smtClean="0">
                <a:solidFill>
                  <a:srgbClr val="00B0F0"/>
                </a:solidFill>
                <a:latin typeface="Times New Roman" pitchFamily="18" charset="0"/>
                <a:cs typeface="Arial" charset="0"/>
              </a:rPr>
              <a:t>n</a:t>
            </a:r>
            <a:r>
              <a:rPr lang="en-US" altLang="en-US" b="1" baseline="-25000" smtClean="0">
                <a:solidFill>
                  <a:srgbClr val="00B0F0"/>
                </a:solidFill>
                <a:latin typeface="Times New Roman" pitchFamily="18" charset="0"/>
                <a:cs typeface="Arial" charset="0"/>
              </a:rPr>
              <a:t> – </a:t>
            </a:r>
            <a:r>
              <a:rPr lang="en-US" altLang="en-US" b="1" i="1" baseline="-25000" smtClean="0">
                <a:solidFill>
                  <a:srgbClr val="00B0F0"/>
                </a:solidFill>
                <a:latin typeface="Times New Roman" pitchFamily="18" charset="0"/>
                <a:cs typeface="Arial" charset="0"/>
              </a:rPr>
              <a:t>m</a:t>
            </a:r>
            <a:r>
              <a:rPr lang="en-US" altLang="en-US" b="1" i="1" smtClean="0">
                <a:solidFill>
                  <a:srgbClr val="00B0F0"/>
                </a:solidFill>
                <a:latin typeface="Times New Roman" pitchFamily="18" charset="0"/>
                <a:cs typeface="Arial" charset="0"/>
              </a:rPr>
              <a:t> </a:t>
            </a:r>
            <a:r>
              <a:rPr lang="en-US" altLang="en-US" i="1" smtClean="0">
                <a:latin typeface="Times New Roman" pitchFamily="18" charset="0"/>
                <a:cs typeface="Arial" charset="0"/>
              </a:rPr>
              <a:t>&lt; </a:t>
            </a:r>
            <a:r>
              <a:rPr lang="en-US" altLang="en-US" b="1" i="1" smtClean="0">
                <a:solidFill>
                  <a:srgbClr val="FF0000"/>
                </a:solidFill>
                <a:latin typeface="Times New Roman" pitchFamily="18" charset="0"/>
                <a:cs typeface="Arial" charset="0"/>
              </a:rPr>
              <a:t>b</a:t>
            </a:r>
            <a:r>
              <a:rPr lang="en-US" altLang="en-US" b="1" i="1" baseline="-25000" smtClean="0">
                <a:solidFill>
                  <a:srgbClr val="FF0000"/>
                </a:solidFill>
                <a:latin typeface="Times New Roman" pitchFamily="18" charset="0"/>
                <a:cs typeface="Arial" charset="0"/>
              </a:rPr>
              <a:t>n</a:t>
            </a:r>
            <a:r>
              <a:rPr lang="en-US" altLang="en-US" b="1" baseline="-25000" smtClean="0">
                <a:solidFill>
                  <a:srgbClr val="FF0000"/>
                </a:solidFill>
                <a:latin typeface="Times New Roman" pitchFamily="18" charset="0"/>
                <a:cs typeface="Arial" charset="0"/>
              </a:rPr>
              <a:t> – </a:t>
            </a:r>
            <a:r>
              <a:rPr lang="en-US" altLang="en-US" b="1" i="1" baseline="-25000" smtClean="0">
                <a:solidFill>
                  <a:srgbClr val="FF0000"/>
                </a:solidFill>
                <a:latin typeface="Times New Roman" pitchFamily="18" charset="0"/>
                <a:cs typeface="Arial" charset="0"/>
              </a:rPr>
              <a:t>m</a:t>
            </a:r>
            <a:endParaRPr lang="en-US" altLang="en-US" b="1" smtClean="0">
              <a:solidFill>
                <a:srgbClr val="FF0000"/>
              </a:solidFill>
              <a:latin typeface="Arial" charset="0"/>
              <a:cs typeface="Arial" charset="0"/>
            </a:endParaRP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For example, </a:t>
            </a:r>
            <a:r>
              <a:rPr lang="en-US" altLang="en-US" smtClean="0">
                <a:solidFill>
                  <a:srgbClr val="00B0F0"/>
                </a:solidFill>
                <a:latin typeface="Times New Roman" pitchFamily="18" charset="0"/>
                <a:cs typeface="Times New Roman" pitchFamily="18" charset="0"/>
              </a:rPr>
              <a:t>103574 </a:t>
            </a:r>
            <a:r>
              <a:rPr lang="en-US" altLang="en-US" smtClean="0">
                <a:latin typeface="Times New Roman" pitchFamily="18" charset="0"/>
                <a:cs typeface="Times New Roman" pitchFamily="18" charset="0"/>
              </a:rPr>
              <a:t>&lt; </a:t>
            </a:r>
            <a:r>
              <a:rPr lang="en-US" altLang="en-US" smtClean="0">
                <a:solidFill>
                  <a:srgbClr val="00B0F0"/>
                </a:solidFill>
                <a:latin typeface="Times New Roman" pitchFamily="18" charset="0"/>
                <a:cs typeface="Times New Roman" pitchFamily="18" charset="0"/>
              </a:rPr>
              <a:t>103</a:t>
            </a:r>
            <a:r>
              <a:rPr lang="en-US" altLang="en-US" smtClean="0">
                <a:solidFill>
                  <a:srgbClr val="FF0000"/>
                </a:solidFill>
                <a:latin typeface="Times New Roman" pitchFamily="18" charset="0"/>
                <a:cs typeface="Times New Roman" pitchFamily="18" charset="0"/>
              </a:rPr>
              <a:t>892</a:t>
            </a:r>
            <a:r>
              <a:rPr lang="en-US" altLang="en-US" smtClean="0">
                <a:latin typeface="Times New Roman" pitchFamily="18" charset="0"/>
                <a:cs typeface="Times New Roman" pitchFamily="18" charset="0"/>
              </a:rPr>
              <a:t> </a:t>
            </a:r>
            <a:r>
              <a:rPr lang="en-US" altLang="en-US" smtClean="0">
                <a:latin typeface="Arial" charset="0"/>
                <a:cs typeface="Arial" charset="0"/>
              </a:rPr>
              <a:t>because </a:t>
            </a:r>
            <a:r>
              <a:rPr lang="en-US" altLang="en-US" smtClean="0">
                <a:solidFill>
                  <a:srgbClr val="00B0F0"/>
                </a:solidFill>
                <a:latin typeface="Times New Roman" pitchFamily="18" charset="0"/>
                <a:cs typeface="Times New Roman" pitchFamily="18" charset="0"/>
              </a:rPr>
              <a:t>1 </a:t>
            </a:r>
            <a:r>
              <a:rPr lang="en-US" altLang="en-US" smtClean="0">
                <a:latin typeface="Times New Roman" pitchFamily="18" charset="0"/>
                <a:cs typeface="Times New Roman" pitchFamily="18" charset="0"/>
              </a:rPr>
              <a:t>=</a:t>
            </a:r>
            <a:r>
              <a:rPr lang="en-US" altLang="en-US" smtClean="0">
                <a:solidFill>
                  <a:srgbClr val="00B0F0"/>
                </a:solidFill>
                <a:latin typeface="Times New Roman" pitchFamily="18" charset="0"/>
                <a:cs typeface="Times New Roman" pitchFamily="18" charset="0"/>
              </a:rPr>
              <a:t> 1</a:t>
            </a:r>
            <a:r>
              <a:rPr lang="en-US" altLang="en-US" smtClean="0">
                <a:latin typeface="Arial" charset="0"/>
                <a:cs typeface="Arial" charset="0"/>
              </a:rPr>
              <a:t>, </a:t>
            </a:r>
            <a:r>
              <a:rPr lang="en-US" altLang="en-US" smtClean="0">
                <a:solidFill>
                  <a:srgbClr val="00B0F0"/>
                </a:solidFill>
                <a:latin typeface="Times New Roman" pitchFamily="18" charset="0"/>
                <a:cs typeface="Times New Roman" pitchFamily="18" charset="0"/>
              </a:rPr>
              <a:t>0 </a:t>
            </a:r>
            <a:r>
              <a:rPr lang="en-US" altLang="en-US" smtClean="0">
                <a:latin typeface="Times New Roman" pitchFamily="18" charset="0"/>
                <a:cs typeface="Times New Roman" pitchFamily="18" charset="0"/>
              </a:rPr>
              <a:t>=</a:t>
            </a:r>
            <a:r>
              <a:rPr lang="en-US" altLang="en-US" smtClean="0">
                <a:solidFill>
                  <a:srgbClr val="00B0F0"/>
                </a:solidFill>
                <a:latin typeface="Times New Roman" pitchFamily="18" charset="0"/>
                <a:cs typeface="Times New Roman" pitchFamily="18" charset="0"/>
              </a:rPr>
              <a:t> 0</a:t>
            </a:r>
            <a:r>
              <a:rPr lang="en-US" altLang="en-US" smtClean="0">
                <a:latin typeface="Arial" charset="0"/>
                <a:cs typeface="Arial" charset="0"/>
              </a:rPr>
              <a:t>, </a:t>
            </a:r>
            <a:r>
              <a:rPr lang="en-US" altLang="en-US" smtClean="0">
                <a:solidFill>
                  <a:srgbClr val="00B0F0"/>
                </a:solidFill>
                <a:latin typeface="Times New Roman" pitchFamily="18" charset="0"/>
                <a:cs typeface="Times New Roman" pitchFamily="18" charset="0"/>
              </a:rPr>
              <a:t>3 </a:t>
            </a:r>
            <a:r>
              <a:rPr lang="en-US" altLang="en-US" smtClean="0">
                <a:latin typeface="Times New Roman" pitchFamily="18" charset="0"/>
                <a:cs typeface="Times New Roman" pitchFamily="18" charset="0"/>
              </a:rPr>
              <a:t>=</a:t>
            </a:r>
            <a:r>
              <a:rPr lang="en-US" altLang="en-US" smtClean="0">
                <a:solidFill>
                  <a:srgbClr val="00B0F0"/>
                </a:solidFill>
                <a:latin typeface="Times New Roman" pitchFamily="18" charset="0"/>
                <a:cs typeface="Times New Roman" pitchFamily="18" charset="0"/>
              </a:rPr>
              <a:t> 3</a:t>
            </a:r>
            <a:r>
              <a:rPr lang="en-US" altLang="en-US" smtClean="0">
                <a:solidFill>
                  <a:srgbClr val="00B0F0"/>
                </a:solidFill>
                <a:latin typeface="Arial" charset="0"/>
                <a:cs typeface="Arial" charset="0"/>
              </a:rPr>
              <a:t> </a:t>
            </a:r>
            <a:r>
              <a:rPr lang="en-US" altLang="en-US" smtClean="0">
                <a:latin typeface="Arial" charset="0"/>
                <a:cs typeface="Arial" charset="0"/>
              </a:rPr>
              <a:t>but </a:t>
            </a:r>
            <a:r>
              <a:rPr lang="en-US" altLang="en-US" smtClean="0">
                <a:solidFill>
                  <a:srgbClr val="00B0F0"/>
                </a:solidFill>
                <a:latin typeface="Times New Roman" pitchFamily="18" charset="0"/>
                <a:cs typeface="Times New Roman" pitchFamily="18" charset="0"/>
              </a:rPr>
              <a:t>5</a:t>
            </a:r>
            <a:r>
              <a:rPr lang="en-US" altLang="en-US" smtClean="0">
                <a:latin typeface="Times New Roman" pitchFamily="18" charset="0"/>
                <a:cs typeface="Times New Roman" pitchFamily="18" charset="0"/>
              </a:rPr>
              <a:t> &lt; </a:t>
            </a:r>
            <a:r>
              <a:rPr lang="en-US" altLang="en-US" smtClean="0">
                <a:solidFill>
                  <a:srgbClr val="FF0000"/>
                </a:solidFill>
                <a:latin typeface="Times New Roman" pitchFamily="18" charset="0"/>
                <a:cs typeface="Times New Roman" pitchFamily="18" charset="0"/>
              </a:rPr>
              <a:t>8</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Then, on iteration </a:t>
            </a:r>
            <a:r>
              <a:rPr lang="en-US" altLang="en-US" i="1" smtClean="0">
                <a:latin typeface="Times New Roman" pitchFamily="18" charset="0"/>
                <a:cs typeface="Arial" charset="0"/>
              </a:rPr>
              <a:t>n</a:t>
            </a:r>
            <a:r>
              <a:rPr lang="en-US" altLang="en-US" smtClean="0">
                <a:latin typeface="Times New Roman" pitchFamily="18" charset="0"/>
                <a:cs typeface="Arial" charset="0"/>
              </a:rPr>
              <a:t> – </a:t>
            </a:r>
            <a:r>
              <a:rPr lang="en-US" altLang="en-US" i="1" smtClean="0">
                <a:latin typeface="Times New Roman" pitchFamily="18" charset="0"/>
                <a:cs typeface="Arial" charset="0"/>
              </a:rPr>
              <a:t>m</a:t>
            </a:r>
            <a:r>
              <a:rPr lang="en-US" altLang="en-US" smtClean="0">
                <a:latin typeface="Arial" charset="0"/>
                <a:cs typeface="Arial" charset="0"/>
              </a:rPr>
              <a:t>, </a:t>
            </a:r>
            <a:r>
              <a:rPr lang="en-US" altLang="en-US" i="1" smtClean="0">
                <a:latin typeface="Times New Roman" pitchFamily="18" charset="0"/>
                <a:cs typeface="Arial" charset="0"/>
              </a:rPr>
              <a:t>a</a:t>
            </a:r>
            <a:r>
              <a:rPr lang="en-US" altLang="en-US" smtClean="0">
                <a:latin typeface="Arial" charset="0"/>
                <a:cs typeface="Arial" charset="0"/>
              </a:rPr>
              <a:t> will be placed in a lower bin than </a:t>
            </a:r>
            <a:r>
              <a:rPr lang="en-US" altLang="en-US" i="1" smtClean="0">
                <a:latin typeface="Times New Roman" pitchFamily="18" charset="0"/>
                <a:cs typeface="Arial" charset="0"/>
              </a:rPr>
              <a:t>b</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When they are taken out, </a:t>
            </a:r>
            <a:r>
              <a:rPr lang="en-US" altLang="en-US" i="1" smtClean="0">
                <a:latin typeface="Times New Roman" pitchFamily="18" charset="0"/>
                <a:cs typeface="Arial" charset="0"/>
              </a:rPr>
              <a:t>a</a:t>
            </a:r>
            <a:r>
              <a:rPr lang="en-US" altLang="en-US" smtClean="0">
                <a:latin typeface="Arial" charset="0"/>
                <a:cs typeface="Arial" charset="0"/>
              </a:rPr>
              <a:t> will precede </a:t>
            </a:r>
            <a:r>
              <a:rPr lang="en-US" altLang="en-US" i="1" smtClean="0">
                <a:latin typeface="Times New Roman" pitchFamily="18" charset="0"/>
                <a:cs typeface="Arial" charset="0"/>
              </a:rPr>
              <a:t>b</a:t>
            </a:r>
            <a:r>
              <a:rPr lang="en-US" altLang="en-US" smtClean="0">
                <a:latin typeface="Arial" charset="0"/>
                <a:cs typeface="Arial" charset="0"/>
              </a:rPr>
              <a:t> in the list</a:t>
            </a:r>
          </a:p>
          <a:p>
            <a:pPr>
              <a:buFontTx/>
              <a:buNone/>
            </a:pPr>
            <a:endParaRPr lang="en-US" altLang="en-US" baseline="-25000" smtClean="0">
              <a:latin typeface="Arial" charset="0"/>
              <a:cs typeface="Arial" charset="0"/>
            </a:endParaRPr>
          </a:p>
        </p:txBody>
      </p:sp>
    </p:spTree>
    <p:extLst>
      <p:ext uri="{BB962C8B-B14F-4D97-AF65-F5344CB8AC3E}">
        <p14:creationId xmlns:p14="http://schemas.microsoft.com/office/powerpoint/2010/main" val="41929063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r>
              <a:rPr lang="en-US" altLang="en-US" smtClean="0">
                <a:latin typeface="Arial" charset="0"/>
                <a:cs typeface="Arial" charset="0"/>
              </a:rPr>
              <a:t>Radix Sort</a:t>
            </a:r>
          </a:p>
        </p:txBody>
      </p:sp>
      <p:sp>
        <p:nvSpPr>
          <p:cNvPr id="1024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For all subsequent iterations, </a:t>
            </a:r>
            <a:r>
              <a:rPr lang="en-US" altLang="en-US" i="1" smtClean="0">
                <a:latin typeface="Times New Roman" pitchFamily="18" charset="0"/>
                <a:cs typeface="Arial" charset="0"/>
              </a:rPr>
              <a:t>a</a:t>
            </a:r>
            <a:r>
              <a:rPr lang="en-US" altLang="en-US" smtClean="0">
                <a:latin typeface="Arial" charset="0"/>
                <a:cs typeface="Arial" charset="0"/>
              </a:rPr>
              <a:t> and </a:t>
            </a:r>
            <a:r>
              <a:rPr lang="en-US" altLang="en-US" i="1" smtClean="0">
                <a:latin typeface="Times New Roman" pitchFamily="18" charset="0"/>
                <a:cs typeface="Arial" charset="0"/>
              </a:rPr>
              <a:t>b</a:t>
            </a:r>
            <a:r>
              <a:rPr lang="en-US" altLang="en-US" smtClean="0">
                <a:latin typeface="Arial" charset="0"/>
                <a:cs typeface="Arial" charset="0"/>
              </a:rPr>
              <a:t> will be placed in the same bin, and will therefore continue to be taken out in the same order</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Therefore, in the final list, </a:t>
            </a:r>
            <a:r>
              <a:rPr lang="en-US" altLang="en-US" i="1" smtClean="0">
                <a:latin typeface="Times New Roman" pitchFamily="18" charset="0"/>
                <a:cs typeface="Arial" charset="0"/>
              </a:rPr>
              <a:t>a</a:t>
            </a:r>
            <a:r>
              <a:rPr lang="en-US" altLang="en-US" smtClean="0">
                <a:latin typeface="Arial" charset="0"/>
                <a:cs typeface="Arial" charset="0"/>
              </a:rPr>
              <a:t> must precede </a:t>
            </a:r>
            <a:r>
              <a:rPr lang="en-US" altLang="en-US" i="1" smtClean="0">
                <a:latin typeface="Times New Roman" pitchFamily="18" charset="0"/>
                <a:cs typeface="Arial" charset="0"/>
              </a:rPr>
              <a:t>b</a:t>
            </a:r>
          </a:p>
        </p:txBody>
      </p:sp>
    </p:spTree>
    <p:extLst>
      <p:ext uri="{BB962C8B-B14F-4D97-AF65-F5344CB8AC3E}">
        <p14:creationId xmlns:p14="http://schemas.microsoft.com/office/powerpoint/2010/main" val="8006600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altLang="en-US" smtClean="0">
                <a:latin typeface="Arial" charset="0"/>
                <a:cs typeface="Arial" charset="0"/>
              </a:rPr>
              <a:t>Example 1</a:t>
            </a:r>
          </a:p>
        </p:txBody>
      </p:sp>
      <p:sp>
        <p:nvSpPr>
          <p:cNvPr id="1126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Sort the following decimal numbers:</a:t>
            </a:r>
          </a:p>
          <a:p>
            <a:pPr algn="ctr">
              <a:buFont typeface="Arial" charset="0"/>
              <a:buNone/>
            </a:pPr>
            <a:r>
              <a:rPr lang="en-US" altLang="en-US" smtClean="0">
                <a:latin typeface="Arial" charset="0"/>
                <a:cs typeface="Arial" charset="0"/>
              </a:rPr>
              <a:t>86  198  466  709  973  981  374  766  473  342</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First, interpret 86 as 086</a:t>
            </a:r>
          </a:p>
        </p:txBody>
      </p:sp>
    </p:spTree>
    <p:extLst>
      <p:ext uri="{BB962C8B-B14F-4D97-AF65-F5344CB8AC3E}">
        <p14:creationId xmlns:p14="http://schemas.microsoft.com/office/powerpoint/2010/main" val="376156108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altLang="en-US" smtClean="0">
                <a:latin typeface="Arial" charset="0"/>
                <a:cs typeface="Arial" charset="0"/>
              </a:rPr>
              <a:t>Example 1</a:t>
            </a:r>
          </a:p>
        </p:txBody>
      </p:sp>
      <p:sp>
        <p:nvSpPr>
          <p:cNvPr id="1229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Next, create an array of 10 queues:</a:t>
            </a:r>
          </a:p>
          <a:p>
            <a:endParaRPr lang="en-US" altLang="en-US" smtClean="0">
              <a:latin typeface="Arial" charset="0"/>
              <a:cs typeface="Arial" charset="0"/>
            </a:endParaRPr>
          </a:p>
        </p:txBody>
      </p:sp>
      <p:graphicFrame>
        <p:nvGraphicFramePr>
          <p:cNvPr id="5" name="Group 73"/>
          <p:cNvGraphicFramePr>
            <a:graphicFrameLocks noGrp="1"/>
          </p:cNvGraphicFramePr>
          <p:nvPr>
            <p:extLst>
              <p:ext uri="{D42A27DB-BD31-4B8C-83A1-F6EECF244321}">
                <p14:modId xmlns:p14="http://schemas.microsoft.com/office/powerpoint/2010/main" val="2262094487"/>
              </p:ext>
            </p:extLst>
          </p:nvPr>
        </p:nvGraphicFramePr>
        <p:xfrm>
          <a:off x="1619250" y="2397125"/>
          <a:ext cx="5591175" cy="3048000"/>
        </p:xfrm>
        <a:graphic>
          <a:graphicData uri="http://schemas.openxmlformats.org/drawingml/2006/table">
            <a:tbl>
              <a:tblPr/>
              <a:tblGrid>
                <a:gridCol w="714375"/>
                <a:gridCol w="1219200"/>
                <a:gridCol w="1219200"/>
                <a:gridCol w="1219200"/>
                <a:gridCol w="1219200"/>
              </a:tblGrid>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chemeClr val="tx1"/>
                          </a:solidFill>
                          <a:effectLst/>
                          <a:latin typeface="Arial" charset="0"/>
                        </a:rPr>
                        <a:t>0</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663300"/>
                          </a:solidFill>
                          <a:effectLst/>
                          <a:latin typeface="Arial" charset="0"/>
                        </a:rPr>
                        <a:t>1</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1" i="0" u="none" strike="noStrike" cap="none" normalizeH="0" baseline="0" dirty="0" smtClean="0">
                        <a:ln>
                          <a:noFill/>
                        </a:ln>
                        <a:solidFill>
                          <a:srgbClr val="663300"/>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FF0000"/>
                          </a:solidFill>
                          <a:effectLst/>
                          <a:latin typeface="Arial" charset="0"/>
                        </a:rPr>
                        <a:t>2</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1" i="0" u="none" strike="noStrike" cap="none" normalizeH="0" baseline="0" dirty="0" smtClean="0">
                        <a:ln>
                          <a:noFill/>
                        </a:ln>
                        <a:solidFill>
                          <a:srgbClr val="FF0000"/>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FF9933"/>
                          </a:solidFill>
                          <a:effectLst/>
                          <a:latin typeface="Arial" charset="0"/>
                        </a:rPr>
                        <a:t>3</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1" i="0" u="none" strike="noStrike" cap="none" normalizeH="0" baseline="0" dirty="0" smtClean="0">
                        <a:ln>
                          <a:noFill/>
                        </a:ln>
                        <a:solidFill>
                          <a:srgbClr val="FF9933"/>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1" i="0" u="none" strike="noStrike" cap="none" normalizeH="0" baseline="0" dirty="0" smtClean="0">
                        <a:ln>
                          <a:noFill/>
                        </a:ln>
                        <a:solidFill>
                          <a:srgbClr val="FF9933"/>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FFCC00"/>
                          </a:solidFill>
                          <a:effectLst/>
                          <a:latin typeface="Arial" charset="0"/>
                        </a:rPr>
                        <a:t>4</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1" i="0" u="none" strike="noStrike" cap="none" normalizeH="0" baseline="0" dirty="0" smtClean="0">
                        <a:ln>
                          <a:noFill/>
                        </a:ln>
                        <a:solidFill>
                          <a:srgbClr val="FFCC00"/>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008000"/>
                          </a:solidFill>
                          <a:effectLst/>
                          <a:latin typeface="Arial" charset="0"/>
                        </a:rPr>
                        <a:t>5</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00B0F0"/>
                          </a:solidFill>
                          <a:effectLst/>
                          <a:latin typeface="Arial" charset="0"/>
                        </a:rPr>
                        <a:t>6</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1" i="0" u="none" strike="noStrike" cap="none" normalizeH="0" baseline="0" dirty="0" smtClean="0">
                        <a:ln>
                          <a:noFill/>
                        </a:ln>
                        <a:solidFill>
                          <a:srgbClr val="00B0F0"/>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1" i="0" u="none" strike="noStrike" cap="none" normalizeH="0" baseline="0" dirty="0" smtClean="0">
                        <a:ln>
                          <a:noFill/>
                        </a:ln>
                        <a:solidFill>
                          <a:srgbClr val="00B0F0"/>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1" i="0" u="none" strike="noStrike" cap="none" normalizeH="0" baseline="0" dirty="0" smtClean="0">
                        <a:ln>
                          <a:noFill/>
                        </a:ln>
                        <a:solidFill>
                          <a:srgbClr val="00B0F0"/>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FF33CC"/>
                          </a:solidFill>
                          <a:effectLst/>
                          <a:latin typeface="Arial" charset="0"/>
                        </a:rPr>
                        <a:t>7</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4D4D4D"/>
                          </a:solidFill>
                          <a:effectLst/>
                          <a:latin typeface="Arial" charset="0"/>
                        </a:rPr>
                        <a:t>8</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1" i="0" u="none" strike="noStrike" cap="none" normalizeH="0" baseline="0" dirty="0" smtClean="0">
                        <a:ln>
                          <a:noFill/>
                        </a:ln>
                        <a:solidFill>
                          <a:srgbClr val="4D4D4D"/>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r h="0">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400" b="1" i="0" u="none" strike="noStrike" cap="none" normalizeH="0" baseline="0" dirty="0" smtClean="0">
                          <a:ln>
                            <a:noFill/>
                          </a:ln>
                          <a:solidFill>
                            <a:srgbClr val="969696"/>
                          </a:solidFill>
                          <a:effectLst/>
                          <a:latin typeface="Arial" charset="0"/>
                        </a:rPr>
                        <a:t>9</a:t>
                      </a: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1" i="0" u="none" strike="noStrike" cap="none" normalizeH="0" baseline="0" dirty="0" smtClean="0">
                        <a:ln>
                          <a:noFill/>
                        </a:ln>
                        <a:solidFill>
                          <a:srgbClr val="969696"/>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c>
                  <a:txBody>
                    <a:bodyPr/>
                    <a:lstStyle/>
                    <a:p>
                      <a:pPr marL="0" marR="0" lvl="0" indent="0" algn="r" defTabSz="914400" rtl="0" eaLnBrk="1" fontAlgn="base" latinLnBrk="0" hangingPunct="1">
                        <a:lnSpc>
                          <a:spcPct val="100000"/>
                        </a:lnSpc>
                        <a:spcBef>
                          <a:spcPct val="20000"/>
                        </a:spcBef>
                        <a:spcAft>
                          <a:spcPct val="0"/>
                        </a:spcAft>
                        <a:buClrTx/>
                        <a:buSzTx/>
                        <a:buFontTx/>
                        <a:buNone/>
                        <a:tabLst/>
                      </a:pPr>
                      <a:endParaRPr kumimoji="0" lang="en-US" sz="1400" b="0" i="0" u="none" strike="noStrike" cap="none" normalizeH="0" baseline="0" dirty="0" smtClean="0">
                        <a:ln>
                          <a:noFill/>
                        </a:ln>
                        <a:solidFill>
                          <a:schemeClr val="tx1"/>
                        </a:solidFill>
                        <a:effectLst/>
                        <a:latin typeface="Arial" charset="0"/>
                      </a:endParaRPr>
                    </a:p>
                  </a:txBody>
                  <a:tcPr horzOverflow="overflow">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480696329"/>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7190</TotalTime>
  <Words>301</Words>
  <Application>Microsoft Office PowerPoint</Application>
  <PresentationFormat>On-screen Show (4:3)</PresentationFormat>
  <Paragraphs>406</Paragraphs>
  <Slides>29</Slides>
  <Notes>28</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Custom Design</vt:lpstr>
      <vt:lpstr>PowerPoint Presentation</vt:lpstr>
      <vt:lpstr>Outline</vt:lpstr>
      <vt:lpstr>Radix Sort</vt:lpstr>
      <vt:lpstr>Radix Sort</vt:lpstr>
      <vt:lpstr>Radix Sort</vt:lpstr>
      <vt:lpstr>Radix Sort</vt:lpstr>
      <vt:lpstr>Radix Sort</vt:lpstr>
      <vt:lpstr>Example 1</vt:lpstr>
      <vt:lpstr>Example 1</vt:lpstr>
      <vt:lpstr>Example 1</vt:lpstr>
      <vt:lpstr>Example 1</vt:lpstr>
      <vt:lpstr>Example 1</vt:lpstr>
      <vt:lpstr>Example 1</vt:lpstr>
      <vt:lpstr>Example 2</vt:lpstr>
      <vt:lpstr>Example 2</vt:lpstr>
      <vt:lpstr>Example 2</vt:lpstr>
      <vt:lpstr>Example 2</vt:lpstr>
      <vt:lpstr>Example 2</vt:lpstr>
      <vt:lpstr>Example 2</vt:lpstr>
      <vt:lpstr>Example 2</vt:lpstr>
      <vt:lpstr>Sorting binary numbers</vt:lpstr>
      <vt:lpstr>Sorting binary numbers</vt:lpstr>
      <vt:lpstr>Sorting binary numbers</vt:lpstr>
      <vt:lpstr>Run-time analysis</vt:lpstr>
      <vt:lpstr>Run-time analysis</vt:lpstr>
      <vt:lpstr>Sorting a million 32-bit integers</vt:lpstr>
      <vt:lpstr>Summary</vt:lpstr>
      <vt:lpstr>References</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420</cp:revision>
  <dcterms:created xsi:type="dcterms:W3CDTF">2009-09-11T23:00:44Z</dcterms:created>
  <dcterms:modified xsi:type="dcterms:W3CDTF">2014-03-13T17:15:31Z</dcterms:modified>
</cp:coreProperties>
</file>

<file path=docProps/thumbnail.jpeg>
</file>